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46"/>
  </p:notesMasterIdLst>
  <p:sldIdLst>
    <p:sldId id="326" r:id="rId5"/>
    <p:sldId id="331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73" r:id="rId14"/>
    <p:sldId id="371" r:id="rId15"/>
    <p:sldId id="372" r:id="rId16"/>
    <p:sldId id="344" r:id="rId17"/>
    <p:sldId id="345" r:id="rId18"/>
    <p:sldId id="37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66" r:id="rId40"/>
    <p:sldId id="367" r:id="rId41"/>
    <p:sldId id="368" r:id="rId42"/>
    <p:sldId id="369" r:id="rId43"/>
    <p:sldId id="370" r:id="rId44"/>
    <p:sldId id="374" r:id="rId45"/>
  </p:sldIdLst>
  <p:sldSz cx="7096125" cy="5321300"/>
  <p:notesSz cx="6735763" cy="9866313"/>
  <p:defaultTextStyle>
    <a:defPPr>
      <a:defRPr lang="en-GB"/>
    </a:defPPr>
    <a:lvl1pPr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741363" indent="-28416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1141413" indent="-22701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598613" indent="-22701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2055813" indent="-22701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58">
          <p15:clr>
            <a:srgbClr val="A4A3A4"/>
          </p15:clr>
        </p15:guide>
        <p15:guide id="2" pos="192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FBFDF0-1D5E-48FA-88CD-15510842C2CC}" v="5" dt="2019-09-25T04:35:06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26"/>
    <p:restoredTop sz="94665"/>
  </p:normalViewPr>
  <p:slideViewPr>
    <p:cSldViewPr>
      <p:cViewPr varScale="1">
        <p:scale>
          <a:sx n="138" d="100"/>
          <a:sy n="138" d="100"/>
        </p:scale>
        <p:origin x="1566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58"/>
        <p:guide pos="192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ie Rae" userId="0e63a0ee-582f-4987-83bd-e3bf4f7f7256" providerId="ADAL" clId="{E4FBFDF0-1D5E-48FA-88CD-15510842C2CC}"/>
    <pc:docChg chg="modSld">
      <pc:chgData name="Carlie Rae" userId="0e63a0ee-582f-4987-83bd-e3bf4f7f7256" providerId="ADAL" clId="{E4FBFDF0-1D5E-48FA-88CD-15510842C2CC}" dt="2019-09-25T03:59:35.051" v="3" actId="1076"/>
      <pc:docMkLst>
        <pc:docMk/>
      </pc:docMkLst>
      <pc:sldChg chg="modSp">
        <pc:chgData name="Carlie Rae" userId="0e63a0ee-582f-4987-83bd-e3bf4f7f7256" providerId="ADAL" clId="{E4FBFDF0-1D5E-48FA-88CD-15510842C2CC}" dt="2019-09-25T03:59:35.051" v="3" actId="1076"/>
        <pc:sldMkLst>
          <pc:docMk/>
          <pc:sldMk cId="0" sldId="326"/>
        </pc:sldMkLst>
        <pc:picChg chg="mod">
          <ac:chgData name="Carlie Rae" userId="0e63a0ee-582f-4987-83bd-e3bf4f7f7256" providerId="ADAL" clId="{E4FBFDF0-1D5E-48FA-88CD-15510842C2CC}" dt="2019-09-25T03:59:35.051" v="3" actId="1076"/>
          <ac:picMkLst>
            <pc:docMk/>
            <pc:sldMk cId="0" sldId="326"/>
            <ac:picMk id="3074" creationId="{00C6E3A8-89B5-47DF-B738-5AF96AAD67C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1DCDE7C2-6CC4-41BC-BB9C-6F6B8EDD8CD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1700" y="749300"/>
            <a:ext cx="4930775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D459AB4-E5A1-C14A-B66F-3A333428258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73100" y="4686300"/>
            <a:ext cx="5387975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18169E3-1E9D-6449-BCA7-28B56A895B69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210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08442"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658161" algn="l"/>
                <a:tab pos="1316322" algn="l"/>
                <a:tab pos="1974484" algn="l"/>
                <a:tab pos="2632646" algn="l"/>
              </a:tabLst>
              <a:defRPr sz="1300">
                <a:solidFill>
                  <a:srgbClr val="000000"/>
                </a:solidFill>
                <a:latin typeface="Times New Roman" charset="0"/>
                <a:ea typeface="SimSun" charset="0"/>
                <a:cs typeface="Arial Unicode MS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891843B-1564-624F-8475-51DCFD21038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13175" y="0"/>
            <a:ext cx="29210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08442"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658161" algn="l"/>
                <a:tab pos="1316322" algn="l"/>
                <a:tab pos="1974484" algn="l"/>
                <a:tab pos="2632646" algn="l"/>
              </a:tabLst>
              <a:defRPr sz="1300">
                <a:solidFill>
                  <a:srgbClr val="000000"/>
                </a:solidFill>
                <a:latin typeface="Times New Roman" charset="0"/>
                <a:ea typeface="SimSun" charset="0"/>
                <a:cs typeface="Arial Unicode MS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5BAB192-5CD5-3A4F-8469-DB58050805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372600"/>
            <a:ext cx="29210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08442"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658161" algn="l"/>
                <a:tab pos="1316322" algn="l"/>
                <a:tab pos="1974484" algn="l"/>
                <a:tab pos="2632646" algn="l"/>
              </a:tabLst>
              <a:defRPr sz="1300">
                <a:solidFill>
                  <a:srgbClr val="000000"/>
                </a:solidFill>
                <a:latin typeface="Times New Roman" charset="0"/>
                <a:ea typeface="SimSun" charset="0"/>
                <a:cs typeface="Arial Unicode MS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0C9697DB-A7D2-0344-9DDA-F62052BF051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13175" y="9372600"/>
            <a:ext cx="29210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58161" algn="l"/>
                <a:tab pos="1316322" algn="l"/>
                <a:tab pos="1974484" algn="l"/>
                <a:tab pos="2632646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278DB88-9468-4D3C-999F-A3B59F8127E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ＭＳ Ｐゴシック" charset="0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+mn-cs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+mn-cs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+mn-cs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+mn-cs"/>
      </a:defRPr>
    </a:lvl5pPr>
    <a:lvl6pPr marL="2285874" algn="l" defTabSz="457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457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457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457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E4FADD32-5BCF-4A93-9DF9-C7DD077E76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A4DC9B56-5322-4604-87B1-714DE2E6DE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7F195B9-B0D5-4796-9CDE-349255DA1CB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CECD3A22-622B-415F-8E2E-D059788EF4CE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BFC7FA26-71D4-43E1-B6D4-AA0827D1C7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D06C9D0C-2A7B-417B-9D44-3356F2F6E1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FBFBF8B2-B05F-42BD-9BA2-132BFEF41C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556A4847-BF03-474B-B4B2-1527C34FB8EA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10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30F630A5-337E-49E0-A3D8-71E981A2CB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83C3C827-36AA-4B79-B967-32A113767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CA4BB3D9-C16C-4ADB-9940-571BBDF01F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39BEE5C-BCF1-4506-823C-92104010D3EB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11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D0BA4558-6FA9-4265-BA25-6EFD88599D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DC50E773-02E4-4A87-A755-0AE5185A5D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C382A2CE-4422-4CB2-8277-961FDB5E21B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1175FBE7-BBA4-4A5B-8641-AFBDDBD8EB44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12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0BE89585-0E63-467B-BE2D-36B0E252D2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6512018E-1BC3-4D8E-BDC6-B27FD3B3D6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4289BDFB-45B0-480D-923F-B7F34BD7CBD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C3ECE913-3409-43B6-929F-B50C483FAB89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13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3A834DFC-3C28-4682-8A43-A28AF01221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E914BC3-5355-4F4B-80E6-A021C6DAF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7B18AA43-C00C-4D8E-B635-1A03C7E284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2763582E-DF41-47AF-B4B8-861B5096042A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14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19D101F3-FFE5-4894-BA04-7E36283A65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758F0016-4431-4A2E-8A85-FA13E07348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D1EDA7F9-FC52-40F5-9F37-454D1CDDF3F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507E309F-31FD-427D-B6A9-FD14A1F4A798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15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1EA01D3F-6442-4B5F-B401-6E8AE69767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E5A59051-C54F-42AC-A11F-9637421EF2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15A22971-6C2A-463E-A583-6E06B7E5891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745B92A-1F70-4754-A084-64EDAF5944AB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16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3CAF90D0-A1DC-4815-9674-5A6B20D502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2CE0AB21-514D-4197-A977-8986309CDA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D9CB7A79-5113-4CC7-BF7A-7A4D47B4F7C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218592D-3692-477B-B6E2-1B81D1680225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17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E28F3B7D-E889-4410-9F65-DC21F410C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BD51E1D0-865E-4509-BC2A-E49C8FDB5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FF39DE20-CEFC-4463-872A-3F8976933D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69434AD5-5232-484A-8763-344C2ADCAB99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18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79110E48-A644-4493-8D62-B4AC269A91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051E0438-F214-4193-83A7-3831D11F07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5E3AA7BC-6A17-4861-9E74-E640BFBE988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91E198BC-D37F-47E1-AF32-FA5777C71B51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19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9FA6D444-C923-4D5A-AE63-C5EDBAF475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DE3C7B02-41F6-4FED-A159-03A78E4FCC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F3611C14-7C07-49CD-A8CC-32458637C9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480C08B3-AF60-47A9-858B-E5FD69C6CC61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7FA2E04A-3843-4E21-9232-A235910A2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2FBAB9C1-F1A8-4FC4-B42B-99D71A3078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78467F5B-E786-416D-A64D-92981E51CD0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BF5BA3B0-1CFB-403C-90F4-8A2CB29D790A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20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A2F7AAF0-0749-4AEB-BEDD-B6A803569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51C4CF96-FFEA-4149-8168-9FC424155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1875A44F-8471-41F9-840B-72F5D1DB679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86C300D4-232B-4649-9D55-A4A140C335E4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21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D025748E-6114-4908-AAB5-30D30B3040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8577C978-FD11-4872-9DDE-71D8A31C0C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82C961DE-D2ED-42E5-BCD3-45EEB9C99E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72AD6045-8367-4810-A1A2-7CE055DF1E5E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22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CFAF51FE-5040-42C6-B6C5-F57820C4C8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0B1374A6-5A83-4589-BEC1-0287913A58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E17C3DBE-39D2-4BA4-8955-D011B4B306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10EE23D9-2AFD-416B-975F-5E960AE84FCD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23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B5CF4A23-BEC4-4B6E-A238-49F57CC4B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5504376D-85AF-4730-86C1-F8EEEB92EA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BFB145F2-7DAF-4C09-9997-32C42E6E8F2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897EB759-03E0-4DC6-8F40-19FD78BDAECB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24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447CF4FF-F8DE-40FA-A912-4D315BA77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17F5EBFE-FC11-4A46-9801-CC6B7985F6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120654B8-4CA0-4AB1-86BB-35E264653D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8818AF84-E601-4852-B70C-481D6090E073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25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42BD7EB1-0945-4194-8E0B-A413416A7A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5F645C9E-9369-49C1-A115-23BF58196A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BB1A54BF-664F-4F06-8025-6899A4FECA6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E988AEE-E731-47EA-9F8B-5B20989909AB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26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E7805ECC-F0A2-4E40-BF14-0F4F6DBA6B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458151B9-86A5-4839-82C5-DFF6FA1B15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4486E84D-CA7C-4D81-BA8A-F629F165926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853DC9E8-7A17-459B-B0CE-D8C470E9BD0E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27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33E9DE6C-6B6E-41F3-A200-8863891313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68CB1494-2A4F-4D67-85AB-A2E327190D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AF18012A-B46F-4FAD-A074-91EB9CAED58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EAE90533-2453-4EED-A7FE-30E5C179BBA1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28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8B2B2C0E-A125-49CB-AE60-D6FF3AA336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03E17847-B8F7-430A-B2ED-6C94E2959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3D916627-5DFD-4738-A165-6A2DD236C7A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97CD878-7984-4805-9327-A45E76F2D940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29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A36A418-79CE-4196-80E9-4C2E2F4A2B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A0381DDA-5192-47B6-ABF0-156C68C801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9F581F18-CEB6-4060-90A0-A575303F85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02AA9C4-E90B-4AF0-A884-CC8396419239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11116522-8F98-4A16-AC2E-8573065C33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1B0E190E-3BE8-49F0-8491-85914F269D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023D0D55-3A1B-405B-BB34-B39A8810F3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98455C5-B075-45FA-8EF9-CF602924EB56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30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45FC3B6F-9F10-4D2F-809B-422A5EAF00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588F6B58-4F5B-42D6-BEB7-033D924D46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4A057DB2-84CD-4693-848D-847DD4E9368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1133307-50C6-4663-AC02-0FE0F8A6EF81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31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C6DAE873-2C55-4D42-AA0A-4595225EDE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FD456DAD-58D5-4BAB-B023-6F652165D1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073120B9-388A-486B-81F9-ED0C06FD31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C60E19F3-C302-4C69-BAA7-2C652DCDA923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32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27783197-CFBE-41AB-82D4-2A5446CD99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8AA8DFF9-EE23-49D0-B4DD-1C08D92D0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D64BB5A9-0EDC-4A1F-AE19-69FD75EA84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183D5202-64B3-4711-BA43-36CCCF69BCA3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33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9833E02B-901B-45C6-B31A-A123C51787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99B8EBF3-9972-4158-B3B2-A5A2856A79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D4FD859A-F42A-41F3-8776-932ECFCA676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B818C0B4-6983-4536-AE9C-6D8AC193E8D7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34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93DA90F7-50E0-45E7-8765-4AC8D6569C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141335B7-82F6-4422-8373-9C69877D0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8D81DDBE-4227-44AA-A37F-F5D541B9C59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4980D51-8FBA-417F-9E99-9F58E93B27A4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35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BDBB307B-2E58-4EDB-B4D6-4CE51EC7C8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CC454B5F-78F2-408E-A9C8-0C9C198774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BD2A9C4B-1C2B-4F1C-AA33-8CC85AC171E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9BF8E85-468B-4C1E-A22B-BC7776AB681B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36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70C4BD2F-94F7-462C-ACF4-0BB07EA112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51000DBD-EAAD-4A0A-9FA3-849B260850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1FEE9257-79F5-4B38-B4F5-87FA86E37E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E5E0A103-7D91-4FDC-B57F-0CBF34AD1FAC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37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5FCB87AE-6D2A-400B-AD7A-D187F335CB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F2F9C10E-D3C9-4F17-9A3A-C75A2D0BD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F4A2B7E0-56BE-48E1-8CD4-F1F8A6BD8D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BFE7007F-9FAB-45DA-B116-DBE25273BDB5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38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016B3535-4FC2-44C3-BCA2-A7D90F3CAB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F3CCC7AB-12D1-40C7-87B0-85DC996EA8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CA32E863-8CCF-4080-8EFE-080180E9805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EF41FE83-75F0-40D6-8E6B-53FC634C279D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39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EADFD0C6-413F-4C67-913D-CB86EA276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7E512639-81D8-4759-9349-9409488B6D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D9AECBFE-F31F-4888-BD27-CFD86F69C41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530B4E10-30D3-4076-A09D-5BDB860A6B1F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4D4D6069-5608-463A-8460-9E91DE1EEF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20F96E65-8872-49FE-B203-6D10EFE8F1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BA19B939-9C19-4F63-A77B-C6D2AA4626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2F7C5735-81AD-41B8-9A8D-E3265E808FA9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40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B1FFC998-2B98-494C-B82F-37C04D9FF3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ED052F97-4366-4294-8F56-7EED914035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4750F2FD-ECF8-4AAB-9268-1C8559712ED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890C2A86-08F2-4118-B7CD-DB925D943DF0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41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7756B8FA-DD14-45B8-9C00-754AD24DF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89457176-C93D-490C-AE2F-EF28FBF796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ED6C3D71-368C-4059-8A44-44C4E790C5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98BF5DE8-A5AF-40AC-9A91-26223C187BEE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BF39C859-EBDA-44DE-BCEA-942BB77F1B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607236A5-9E97-47EB-8D40-0EECB7F335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79683853-A45C-42D0-8479-7D1324D84B9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2AA27728-0AD8-4016-91DE-62A6ADDC526A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98AC028A-E874-46FD-85B7-1CFC8A5A0D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C0B10E3B-8106-41AB-8C03-E399381463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F6ED9349-11BF-4448-96D6-DCF8C7199CE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DB42A168-19EC-48EB-855F-1DA526B8621F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798F1CE5-D4DC-49D0-8247-0484A2A5B7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612B66FC-B732-466A-A4F8-FA1FF2E59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5CBC0B6E-B083-4653-B17F-3A4983639B8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97760ABC-B1F1-4E07-BC92-682FD7469D89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48E4BB48-5442-4688-8059-52B51D69A1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07857716-616C-447F-9400-D0746C9A9E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5C190370-0A33-4347-96EA-CF50BE5E9C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6038" algn="l"/>
                <a:tab pos="1973263" algn="l"/>
                <a:tab pos="263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132FFF37-274F-4F07-9ADD-FD21D41AB67F}" type="slidenum">
              <a:rPr lang="en-AU" altLang="en-US" sz="13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</a:t>
            </a:fld>
            <a:endParaRPr lang="en-AU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813" y="1652588"/>
            <a:ext cx="6032500" cy="1141412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4" y="3014664"/>
            <a:ext cx="4967287" cy="1360487"/>
          </a:xfrm>
        </p:spPr>
        <p:txBody>
          <a:bodyPr/>
          <a:lstStyle>
            <a:lvl1pPr marL="0" indent="0" algn="ctr">
              <a:buNone/>
              <a:defRPr/>
            </a:lvl1pPr>
            <a:lvl2pPr marL="457175" indent="0" algn="ctr">
              <a:buNone/>
              <a:defRPr/>
            </a:lvl2pPr>
            <a:lvl3pPr marL="914350" indent="0" algn="ctr">
              <a:buNone/>
              <a:defRPr/>
            </a:lvl3pPr>
            <a:lvl4pPr marL="1371525" indent="0" algn="ctr">
              <a:buNone/>
              <a:defRPr/>
            </a:lvl4pPr>
            <a:lvl5pPr marL="1828699" indent="0" algn="ctr">
              <a:buNone/>
              <a:defRPr/>
            </a:lvl5pPr>
            <a:lvl6pPr marL="2285874" indent="0" algn="ctr">
              <a:buNone/>
              <a:defRPr/>
            </a:lvl6pPr>
            <a:lvl7pPr marL="2743049" indent="0" algn="ctr">
              <a:buNone/>
              <a:defRPr/>
            </a:lvl7pPr>
            <a:lvl8pPr marL="3200224" indent="0" algn="ctr">
              <a:buNone/>
              <a:defRPr/>
            </a:lvl8pPr>
            <a:lvl9pPr marL="3657399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84EA90-72D6-4FCD-8130-87E3785415B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4/04/12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A72529-6F00-4F00-B95F-4AEF50E7DFA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E7FC0-C1F8-4CD2-A79C-AA2D56B694B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68476508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9FA052-1BF2-4478-BF51-99D58F681EC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4/04/12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2A5060-6837-4025-B9A7-07B8C9D2AC84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92A34-5116-4A2E-BC9E-B4F4158FDE2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276232301"/>
      </p:ext>
    </p:extLst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41914" y="1244601"/>
            <a:ext cx="1595437" cy="3509963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4013" y="1244601"/>
            <a:ext cx="4635500" cy="3509963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DBBE80-9A1C-4828-A504-3B759F53534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4/04/12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27CFD1-0202-4E2A-9AA2-33F1E5BACE1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48C6C-E59A-4E9E-AED6-324F5BC0055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15530769"/>
      </p:ext>
    </p:extLst>
  </p:cSld>
  <p:clrMapOvr>
    <a:masterClrMapping/>
  </p:clrMapOvr>
  <p:transition spd="slow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3" y="1652589"/>
            <a:ext cx="6029325" cy="1138237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CB09844-534C-4AC6-BED8-EA7287BEA1C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4/04/12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9938F6D-1258-4D7F-A8F7-AA09391F83C4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6601C-FB86-426A-B469-886A81EA39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45654853"/>
      </p:ext>
    </p:extLst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757271-DE98-41A0-A40C-5039FE54B76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4/04/12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2977CF-AEFE-4985-B7EE-04FE6651985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7186E-8DF5-4804-9816-A4F13CE34E7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89165539"/>
      </p:ext>
    </p:extLst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388" y="3419475"/>
            <a:ext cx="6032500" cy="10572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388" y="2255839"/>
            <a:ext cx="6032500" cy="11636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5" indent="0">
              <a:buNone/>
              <a:defRPr sz="1800"/>
            </a:lvl2pPr>
            <a:lvl3pPr marL="914350" indent="0">
              <a:buNone/>
              <a:defRPr sz="1600"/>
            </a:lvl3pPr>
            <a:lvl4pPr marL="1371525" indent="0">
              <a:buNone/>
              <a:defRPr sz="1400"/>
            </a:lvl4pPr>
            <a:lvl5pPr marL="1828699" indent="0">
              <a:buNone/>
              <a:defRPr sz="1400"/>
            </a:lvl5pPr>
            <a:lvl6pPr marL="2285874" indent="0">
              <a:buNone/>
              <a:defRPr sz="1400"/>
            </a:lvl6pPr>
            <a:lvl7pPr marL="2743049" indent="0">
              <a:buNone/>
              <a:defRPr sz="1400"/>
            </a:lvl7pPr>
            <a:lvl8pPr marL="3200224" indent="0">
              <a:buNone/>
              <a:defRPr sz="1400"/>
            </a:lvl8pPr>
            <a:lvl9pPr marL="3657399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8E7072-76AA-457E-908B-235C39763B3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4/04/12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9CD9CA-7724-482C-8E73-6094BAF5ECA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1D8B9-FDB5-4B0F-9D43-5988376E9B1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37697465"/>
      </p:ext>
    </p:extLst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014" y="1244601"/>
            <a:ext cx="3114675" cy="3509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21088" y="1244601"/>
            <a:ext cx="3116262" cy="3509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5DE76E5-99B9-48E9-AE93-3C0D0D4F0EC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4/04/12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648766-5895-46B2-9F8C-C4F5085B3FA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0535-49C4-45FB-960F-46EFDF1F951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99830475"/>
      </p:ext>
    </p:extLst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1" y="212726"/>
            <a:ext cx="6386513" cy="887413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601" y="1190625"/>
            <a:ext cx="3135313" cy="4968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5" indent="0">
              <a:buNone/>
              <a:defRPr sz="1600" b="1"/>
            </a:lvl4pPr>
            <a:lvl5pPr marL="1828699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601" y="1687514"/>
            <a:ext cx="3135313" cy="30654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05213" y="1190625"/>
            <a:ext cx="3136900" cy="4968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5" indent="0">
              <a:buNone/>
              <a:defRPr sz="1600" b="1"/>
            </a:lvl4pPr>
            <a:lvl5pPr marL="1828699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05213" y="1687514"/>
            <a:ext cx="3136900" cy="30654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218291-B6A0-41F9-8054-B88A32BF050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4/04/12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A7438F4-2FB4-4ED2-B03D-60074DD06214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E5F3F-7691-40BF-A8D9-D42B8727F5D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86047170"/>
      </p:ext>
    </p:extLst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3B669B3-A993-4328-85DC-921E0BE05AF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4/04/12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B3685B-A33A-4538-BCD0-E423B0615FB2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0664C-988A-41C4-9CF9-A87F07F2E35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60489668"/>
      </p:ext>
    </p:extLst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444A894-5E0F-42F4-ABC3-EEB4EE65CB2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4/04/12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6AF0FB2-E43D-497E-B97E-3DE1E51DAFB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0D53E-CCAD-42A9-8DFB-3195108426D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12696183"/>
      </p:ext>
    </p:extLst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1" y="211138"/>
            <a:ext cx="2333625" cy="9017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4951" y="211139"/>
            <a:ext cx="3967163" cy="45418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601" y="1112838"/>
            <a:ext cx="2333625" cy="3640137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5" indent="0">
              <a:buNone/>
              <a:defRPr sz="900"/>
            </a:lvl4pPr>
            <a:lvl5pPr marL="1828699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CBEC99D-D263-4284-BC6B-90F1B0CC62C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4/04/12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381A51-2556-4C3A-89AE-F0AFB6CEC704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CDB70-02C7-4014-9B6C-A3F141F258C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89780807"/>
      </p:ext>
    </p:extLst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1" y="3724276"/>
            <a:ext cx="4257675" cy="439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90651" y="476251"/>
            <a:ext cx="4257675" cy="3192463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5" indent="0">
              <a:buNone/>
              <a:defRPr sz="2000"/>
            </a:lvl4pPr>
            <a:lvl5pPr marL="1828699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0651" y="4164014"/>
            <a:ext cx="4257675" cy="625475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5" indent="0">
              <a:buNone/>
              <a:defRPr sz="900"/>
            </a:lvl4pPr>
            <a:lvl5pPr marL="1828699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9411961-D2F3-4B69-9556-F6FFE0FF935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4/04/12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F95809-5B31-4057-89CA-EB64BA3DE812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50F10-325B-4D13-93C3-66025A871F4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92399828"/>
      </p:ext>
    </p:extLst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B00E6B0C-4605-4354-AF49-878903D4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3175"/>
            <a:ext cx="7124701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E6C28F4B-914F-4D01-B1EE-0914B885D3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1813" y="1652588"/>
            <a:ext cx="60293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91435" rIns="91435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formatClick to edit Master title style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1B6A0E4-588A-1441-92CD-86F47F1EF84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55600" y="4932363"/>
            <a:ext cx="16541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35" tIns="91435" rIns="91435" bIns="45717" numCol="1" anchor="t" anchorCtr="0" compatLnSpc="1">
            <a:prstTxWarp prst="textNoShape">
              <a:avLst/>
            </a:prstTxWarp>
          </a:bodyPr>
          <a:lstStyle>
            <a:lvl1pPr defTabSz="449238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860" algn="l"/>
                <a:tab pos="1447720" algn="l"/>
              </a:tabLst>
              <a:defRPr sz="1400">
                <a:solidFill>
                  <a:srgbClr val="000000"/>
                </a:solidFill>
                <a:latin typeface="+mj-lt"/>
                <a:ea typeface="SimSun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AU"/>
              <a:t>4/04/12</a:t>
            </a:r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CC3F6058-2839-4A10-919C-305DAECAE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4932363"/>
            <a:ext cx="2246312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7" rIns="91435" bIns="4571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9B7378F-DC11-1746-8C6B-38FA5D322C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5086350" y="4932363"/>
            <a:ext cx="16541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35" tIns="91435" rIns="91435" bIns="45717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2313" algn="l"/>
                <a:tab pos="144621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F0E6646-4969-4F02-AFB7-08B6EE60340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31" name="Rectangle 6">
            <a:extLst>
              <a:ext uri="{FF2B5EF4-FFF2-40B4-BE49-F238E27FC236}">
                <a16:creationId xmlns:a16="http://schemas.microsoft.com/office/drawing/2014/main" id="{936D5379-A5BC-493B-8B33-EA5D8E6B1A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4013" y="1244600"/>
            <a:ext cx="6383337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93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/>
  <p:hf sldNum="0" hdr="0" ftr="0" dt="0"/>
  <p:txStyles>
    <p:titleStyle>
      <a:lvl1pPr algn="l" defTabSz="447675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7675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>
          <a:solidFill>
            <a:srgbClr val="000000"/>
          </a:solidFill>
          <a:latin typeface="Calibri" charset="0"/>
          <a:ea typeface="SimSun" charset="0"/>
          <a:cs typeface="SimSun" charset="0"/>
        </a:defRPr>
      </a:lvl2pPr>
      <a:lvl3pPr algn="l" defTabSz="447675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>
          <a:solidFill>
            <a:srgbClr val="000000"/>
          </a:solidFill>
          <a:latin typeface="Calibri" charset="0"/>
          <a:ea typeface="SimSun" charset="0"/>
          <a:cs typeface="SimSun" charset="0"/>
        </a:defRPr>
      </a:lvl3pPr>
      <a:lvl4pPr algn="l" defTabSz="447675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>
          <a:solidFill>
            <a:srgbClr val="000000"/>
          </a:solidFill>
          <a:latin typeface="Calibri" charset="0"/>
          <a:ea typeface="SimSun" charset="0"/>
          <a:cs typeface="SimSun" charset="0"/>
        </a:defRPr>
      </a:lvl4pPr>
      <a:lvl5pPr algn="l" defTabSz="447675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>
          <a:solidFill>
            <a:srgbClr val="000000"/>
          </a:solidFill>
          <a:latin typeface="Calibri" charset="0"/>
          <a:ea typeface="SimSun" charset="0"/>
          <a:cs typeface="SimSun" charset="0"/>
        </a:defRPr>
      </a:lvl5pPr>
      <a:lvl6pPr marL="2514462" indent="-228587" algn="l" defTabSz="449238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Calibri" charset="0"/>
          <a:ea typeface="SimSun" charset="0"/>
          <a:cs typeface="SimSun" charset="0"/>
        </a:defRPr>
      </a:lvl6pPr>
      <a:lvl7pPr marL="2971637" indent="-228587" algn="l" defTabSz="449238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Calibri" charset="0"/>
          <a:ea typeface="SimSun" charset="0"/>
          <a:cs typeface="SimSun" charset="0"/>
        </a:defRPr>
      </a:lvl7pPr>
      <a:lvl8pPr marL="3428811" indent="-228587" algn="l" defTabSz="449238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Calibri" charset="0"/>
          <a:ea typeface="SimSun" charset="0"/>
          <a:cs typeface="SimSun" charset="0"/>
        </a:defRPr>
      </a:lvl8pPr>
      <a:lvl9pPr marL="3885986" indent="-228587" algn="l" defTabSz="449238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000000"/>
          </a:solidFill>
          <a:latin typeface="Calibri" charset="0"/>
          <a:ea typeface="SimSun" charset="0"/>
          <a:cs typeface="SimSun" charset="0"/>
        </a:defRPr>
      </a:lvl9pPr>
    </p:titleStyle>
    <p:bodyStyle>
      <a:lvl1pPr marL="341313" indent="-341313" algn="l" defTabSz="447675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9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7675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900">
          <a:solidFill>
            <a:srgbClr val="000000"/>
          </a:solidFill>
          <a:latin typeface="+mn-lt"/>
          <a:ea typeface="+mn-ea"/>
          <a:cs typeface="+mn-cs"/>
        </a:defRPr>
      </a:lvl2pPr>
      <a:lvl3pPr marL="1141413" indent="-227013" algn="l" defTabSz="447675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900">
          <a:solidFill>
            <a:srgbClr val="000000"/>
          </a:solidFill>
          <a:latin typeface="+mn-lt"/>
          <a:ea typeface="+mn-ea"/>
          <a:cs typeface="+mn-cs"/>
        </a:defRPr>
      </a:lvl3pPr>
      <a:lvl4pPr marL="1598613" indent="-227013" algn="l" defTabSz="447675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900">
          <a:solidFill>
            <a:srgbClr val="000000"/>
          </a:solidFill>
          <a:latin typeface="+mn-lt"/>
          <a:ea typeface="+mn-ea"/>
          <a:cs typeface="+mn-cs"/>
        </a:defRPr>
      </a:lvl4pPr>
      <a:lvl5pPr marL="2055813" indent="-227013" algn="l" defTabSz="447675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462" indent="-228587" algn="l" defTabSz="449238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637" indent="-228587" algn="l" defTabSz="449238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8811" indent="-228587" algn="l" defTabSz="449238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5986" indent="-228587" algn="l" defTabSz="449238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457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457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5" algn="l" defTabSz="457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9" algn="l" defTabSz="457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457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457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457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457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slide" Target="slide34.xml"/><Relationship Id="rId26" Type="http://schemas.openxmlformats.org/officeDocument/2006/relationships/slide" Target="slide35.xml"/><Relationship Id="rId3" Type="http://schemas.openxmlformats.org/officeDocument/2006/relationships/slide" Target="slide3.xml"/><Relationship Id="rId21" Type="http://schemas.openxmlformats.org/officeDocument/2006/relationships/slide" Target="slide29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7.xml"/><Relationship Id="rId25" Type="http://schemas.openxmlformats.org/officeDocument/2006/relationships/slide" Target="slide38.xml"/><Relationship Id="rId3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4.jpeg"/><Relationship Id="rId20" Type="http://schemas.openxmlformats.org/officeDocument/2006/relationships/slide" Target="slide39.xml"/><Relationship Id="rId29" Type="http://schemas.openxmlformats.org/officeDocument/2006/relationships/slide" Target="slide2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24" Type="http://schemas.openxmlformats.org/officeDocument/2006/relationships/slide" Target="slide33.xml"/><Relationship Id="rId32" Type="http://schemas.openxmlformats.org/officeDocument/2006/relationships/image" Target="../media/image12.jpeg"/><Relationship Id="rId5" Type="http://schemas.openxmlformats.org/officeDocument/2006/relationships/slide" Target="slide5.xml"/><Relationship Id="rId15" Type="http://schemas.openxmlformats.org/officeDocument/2006/relationships/image" Target="../media/image33.png"/><Relationship Id="rId23" Type="http://schemas.openxmlformats.org/officeDocument/2006/relationships/slide" Target="slide31.xml"/><Relationship Id="rId28" Type="http://schemas.openxmlformats.org/officeDocument/2006/relationships/slide" Target="slide30.xml"/><Relationship Id="rId10" Type="http://schemas.openxmlformats.org/officeDocument/2006/relationships/slide" Target="slide6.xml"/><Relationship Id="rId19" Type="http://schemas.openxmlformats.org/officeDocument/2006/relationships/slide" Target="slide37.xml"/><Relationship Id="rId31" Type="http://schemas.openxmlformats.org/officeDocument/2006/relationships/slide" Target="slide41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image" Target="../media/image32.png"/><Relationship Id="rId22" Type="http://schemas.openxmlformats.org/officeDocument/2006/relationships/slide" Target="slide27.xml"/><Relationship Id="rId27" Type="http://schemas.openxmlformats.org/officeDocument/2006/relationships/slide" Target="slide40.xml"/><Relationship Id="rId30" Type="http://schemas.openxmlformats.org/officeDocument/2006/relationships/slide" Target="slide3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slide" Target="slide37.xml"/><Relationship Id="rId3" Type="http://schemas.openxmlformats.org/officeDocument/2006/relationships/slide" Target="slide3.xml"/><Relationship Id="rId21" Type="http://schemas.openxmlformats.org/officeDocument/2006/relationships/slide" Target="slide38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34.xml"/><Relationship Id="rId25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6" Type="http://schemas.openxmlformats.org/officeDocument/2006/relationships/slide" Target="slide8.xml"/><Relationship Id="rId20" Type="http://schemas.openxmlformats.org/officeDocument/2006/relationships/slide" Target="slide3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24" Type="http://schemas.openxmlformats.org/officeDocument/2006/relationships/image" Target="../media/image12.jpeg"/><Relationship Id="rId5" Type="http://schemas.openxmlformats.org/officeDocument/2006/relationships/slide" Target="slide5.xml"/><Relationship Id="rId15" Type="http://schemas.openxmlformats.org/officeDocument/2006/relationships/image" Target="../media/image37.jpeg"/><Relationship Id="rId23" Type="http://schemas.openxmlformats.org/officeDocument/2006/relationships/slide" Target="slide41.xml"/><Relationship Id="rId10" Type="http://schemas.openxmlformats.org/officeDocument/2006/relationships/slide" Target="slide6.xml"/><Relationship Id="rId19" Type="http://schemas.openxmlformats.org/officeDocument/2006/relationships/slide" Target="slide39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Relationship Id="rId22" Type="http://schemas.openxmlformats.org/officeDocument/2006/relationships/slide" Target="slide4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slide" Target="slide30.xml"/><Relationship Id="rId26" Type="http://schemas.openxmlformats.org/officeDocument/2006/relationships/image" Target="../media/image12.jpeg"/><Relationship Id="rId3" Type="http://schemas.openxmlformats.org/officeDocument/2006/relationships/slide" Target="slide3.xml"/><Relationship Id="rId21" Type="http://schemas.openxmlformats.org/officeDocument/2006/relationships/slide" Target="slide29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image" Target="../media/image40.png"/><Relationship Id="rId25" Type="http://schemas.openxmlformats.org/officeDocument/2006/relationships/slide" Target="slide41.xml"/><Relationship Id="rId2" Type="http://schemas.openxmlformats.org/officeDocument/2006/relationships/notesSlide" Target="../notesSlides/notesSlide12.xml"/><Relationship Id="rId16" Type="http://schemas.openxmlformats.org/officeDocument/2006/relationships/slide" Target="slide8.xml"/><Relationship Id="rId20" Type="http://schemas.openxmlformats.org/officeDocument/2006/relationships/slide" Target="slide3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24" Type="http://schemas.openxmlformats.org/officeDocument/2006/relationships/slide" Target="slide31.xml"/><Relationship Id="rId5" Type="http://schemas.openxmlformats.org/officeDocument/2006/relationships/slide" Target="slide5.xml"/><Relationship Id="rId15" Type="http://schemas.openxmlformats.org/officeDocument/2006/relationships/image" Target="../media/image39.jpeg"/><Relationship Id="rId23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28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Relationship Id="rId22" Type="http://schemas.openxmlformats.org/officeDocument/2006/relationships/slide" Target="slide27.xml"/><Relationship Id="rId27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2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41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41.jpeg"/><Relationship Id="rId10" Type="http://schemas.openxmlformats.org/officeDocument/2006/relationships/slide" Target="slide6.xml"/><Relationship Id="rId19" Type="http://schemas.openxmlformats.org/officeDocument/2006/relationships/image" Target="../media/image43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openxmlformats.org/officeDocument/2006/relationships/slide" Target="slide41.xml"/><Relationship Id="rId3" Type="http://schemas.openxmlformats.org/officeDocument/2006/relationships/image" Target="../media/image44.png"/><Relationship Id="rId7" Type="http://schemas.openxmlformats.org/officeDocument/2006/relationships/slide" Target="slide12.xml"/><Relationship Id="rId12" Type="http://schemas.openxmlformats.org/officeDocument/2006/relationships/slide" Target="slide9.xml"/><Relationship Id="rId1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5.emf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slide" Target="slide7.xml"/><Relationship Id="rId10" Type="http://schemas.openxmlformats.org/officeDocument/2006/relationships/slide" Target="slide14.xml"/><Relationship Id="rId19" Type="http://schemas.openxmlformats.org/officeDocument/2006/relationships/image" Target="../media/image12.jpeg"/><Relationship Id="rId4" Type="http://schemas.openxmlformats.org/officeDocument/2006/relationships/slide" Target="slide3.xml"/><Relationship Id="rId9" Type="http://schemas.openxmlformats.org/officeDocument/2006/relationships/slide" Target="slide13.xml"/><Relationship Id="rId1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slide" Target="slide41.xml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49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6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48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2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41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50.jpeg"/><Relationship Id="rId10" Type="http://schemas.openxmlformats.org/officeDocument/2006/relationships/slide" Target="slide6.xml"/><Relationship Id="rId19" Type="http://schemas.openxmlformats.org/officeDocument/2006/relationships/image" Target="../media/image36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2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41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52.jpeg"/><Relationship Id="rId10" Type="http://schemas.openxmlformats.org/officeDocument/2006/relationships/slide" Target="slide6.xml"/><Relationship Id="rId19" Type="http://schemas.openxmlformats.org/officeDocument/2006/relationships/image" Target="../media/image20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7.xml"/><Relationship Id="rId18" Type="http://schemas.openxmlformats.org/officeDocument/2006/relationships/image" Target="../media/image10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.xml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6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55.jpe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7.xml"/><Relationship Id="rId18" Type="http://schemas.openxmlformats.org/officeDocument/2006/relationships/image" Target="../media/image10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3.xml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6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16.xml"/><Relationship Id="rId5" Type="http://schemas.openxmlformats.org/officeDocument/2006/relationships/slide" Target="slide5.xml"/><Relationship Id="rId15" Type="http://schemas.openxmlformats.org/officeDocument/2006/relationships/image" Target="../media/image8.jpeg"/><Relationship Id="rId10" Type="http://schemas.openxmlformats.org/officeDocument/2006/relationships/slide" Target="slide9.xml"/><Relationship Id="rId4" Type="http://schemas.openxmlformats.org/officeDocument/2006/relationships/slide" Target="slide4.xml"/><Relationship Id="rId9" Type="http://schemas.openxmlformats.org/officeDocument/2006/relationships/slide" Target="slide6.xml"/><Relationship Id="rId1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2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41.xm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56.jpeg"/><Relationship Id="rId10" Type="http://schemas.openxmlformats.org/officeDocument/2006/relationships/slide" Target="slide6.xml"/><Relationship Id="rId19" Type="http://schemas.openxmlformats.org/officeDocument/2006/relationships/image" Target="../media/image10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2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41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58.jpeg"/><Relationship Id="rId10" Type="http://schemas.openxmlformats.org/officeDocument/2006/relationships/slide" Target="slide6.xml"/><Relationship Id="rId19" Type="http://schemas.openxmlformats.org/officeDocument/2006/relationships/image" Target="../media/image60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2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41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61.jpeg"/><Relationship Id="rId10" Type="http://schemas.openxmlformats.org/officeDocument/2006/relationships/slide" Target="slide6.xml"/><Relationship Id="rId19" Type="http://schemas.openxmlformats.org/officeDocument/2006/relationships/image" Target="../media/image10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2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41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63.jpeg"/><Relationship Id="rId10" Type="http://schemas.openxmlformats.org/officeDocument/2006/relationships/slide" Target="slide6.xml"/><Relationship Id="rId19" Type="http://schemas.openxmlformats.org/officeDocument/2006/relationships/image" Target="../media/image10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.xml"/><Relationship Id="rId18" Type="http://schemas.openxmlformats.org/officeDocument/2006/relationships/slide" Target="slide41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7.xml"/><Relationship Id="rId17" Type="http://schemas.openxmlformats.org/officeDocument/2006/relationships/image" Target="../media/image66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5.jpe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slide" Target="slide7.xml"/><Relationship Id="rId10" Type="http://schemas.openxmlformats.org/officeDocument/2006/relationships/slide" Target="slide6.xml"/><Relationship Id="rId19" Type="http://schemas.openxmlformats.org/officeDocument/2006/relationships/image" Target="../media/image12.jpeg"/><Relationship Id="rId4" Type="http://schemas.openxmlformats.org/officeDocument/2006/relationships/slide" Target="slide4.xml"/><Relationship Id="rId9" Type="http://schemas.openxmlformats.org/officeDocument/2006/relationships/slide" Target="slide16.xml"/><Relationship Id="rId14" Type="http://schemas.openxmlformats.org/officeDocument/2006/relationships/slide" Target="slide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7.xml"/><Relationship Id="rId18" Type="http://schemas.openxmlformats.org/officeDocument/2006/relationships/image" Target="../media/image20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.xml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6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9.xml"/><Relationship Id="rId11" Type="http://schemas.openxmlformats.org/officeDocument/2006/relationships/slide" Target="slide16.xml"/><Relationship Id="rId5" Type="http://schemas.openxmlformats.org/officeDocument/2006/relationships/slide" Target="slide5.xml"/><Relationship Id="rId15" Type="http://schemas.openxmlformats.org/officeDocument/2006/relationships/image" Target="../media/image68.jpe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2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41.xml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69.jpeg"/><Relationship Id="rId10" Type="http://schemas.openxmlformats.org/officeDocument/2006/relationships/slide" Target="slide6.xml"/><Relationship Id="rId19" Type="http://schemas.openxmlformats.org/officeDocument/2006/relationships/image" Target="../media/image43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slide" Target="slide41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8.xml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72.jpe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71.jpeg"/><Relationship Id="rId10" Type="http://schemas.openxmlformats.org/officeDocument/2006/relationships/slide" Target="slide6.xml"/><Relationship Id="rId19" Type="http://schemas.openxmlformats.org/officeDocument/2006/relationships/image" Target="../media/image12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slide" Target="slide41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8.xml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4.jpe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73.jpeg"/><Relationship Id="rId10" Type="http://schemas.openxmlformats.org/officeDocument/2006/relationships/slide" Target="slide6.xml"/><Relationship Id="rId19" Type="http://schemas.openxmlformats.org/officeDocument/2006/relationships/image" Target="../media/image12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2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41.xml"/><Relationship Id="rId2" Type="http://schemas.openxmlformats.org/officeDocument/2006/relationships/notesSlide" Target="../notesSlides/notesSlide29.xml"/><Relationship Id="rId16" Type="http://schemas.openxmlformats.org/officeDocument/2006/relationships/slide" Target="slide3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76.jpe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.xml"/><Relationship Id="rId18" Type="http://schemas.openxmlformats.org/officeDocument/2006/relationships/slide" Target="slide24.xml"/><Relationship Id="rId3" Type="http://schemas.openxmlformats.org/officeDocument/2006/relationships/slide" Target="slide3.xml"/><Relationship Id="rId21" Type="http://schemas.openxmlformats.org/officeDocument/2006/relationships/slide" Target="slide41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3.xml"/><Relationship Id="rId2" Type="http://schemas.openxmlformats.org/officeDocument/2006/relationships/notesSlide" Target="../notesSlides/notesSlide3.xml"/><Relationship Id="rId16" Type="http://schemas.openxmlformats.org/officeDocument/2006/relationships/slide" Target="slide8.xml"/><Relationship Id="rId20" Type="http://schemas.openxmlformats.org/officeDocument/2006/relationships/slide" Target="slide2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11.jpeg"/><Relationship Id="rId23" Type="http://schemas.openxmlformats.org/officeDocument/2006/relationships/image" Target="../media/image13.jpeg"/><Relationship Id="rId10" Type="http://schemas.openxmlformats.org/officeDocument/2006/relationships/slide" Target="slide6.xml"/><Relationship Id="rId19" Type="http://schemas.openxmlformats.org/officeDocument/2006/relationships/slide" Target="slide25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Relationship Id="rId22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slide" Target="slide41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30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78.jpe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77.jpeg"/><Relationship Id="rId10" Type="http://schemas.openxmlformats.org/officeDocument/2006/relationships/slide" Target="slide6.xml"/><Relationship Id="rId19" Type="http://schemas.openxmlformats.org/officeDocument/2006/relationships/image" Target="../media/image12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2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41.xml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79.jpeg"/><Relationship Id="rId10" Type="http://schemas.openxmlformats.org/officeDocument/2006/relationships/slide" Target="slide6.xml"/><Relationship Id="rId19" Type="http://schemas.openxmlformats.org/officeDocument/2006/relationships/image" Target="../media/image81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2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41.xml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82.jpeg"/><Relationship Id="rId10" Type="http://schemas.openxmlformats.org/officeDocument/2006/relationships/slide" Target="slide6.xml"/><Relationship Id="rId19" Type="http://schemas.openxmlformats.org/officeDocument/2006/relationships/image" Target="../media/image84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0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85.jpe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slide" Target="slide41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36.xml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88.jpe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87.jpeg"/><Relationship Id="rId10" Type="http://schemas.openxmlformats.org/officeDocument/2006/relationships/slide" Target="slide6.xml"/><Relationship Id="rId19" Type="http://schemas.openxmlformats.org/officeDocument/2006/relationships/image" Target="../media/image12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2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image" Target="../media/image90.jpeg"/><Relationship Id="rId2" Type="http://schemas.openxmlformats.org/officeDocument/2006/relationships/notesSlide" Target="../notesSlides/notesSlide35.xml"/><Relationship Id="rId16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89.jpeg"/><Relationship Id="rId10" Type="http://schemas.openxmlformats.org/officeDocument/2006/relationships/slide" Target="slide6.xml"/><Relationship Id="rId19" Type="http://schemas.openxmlformats.org/officeDocument/2006/relationships/image" Target="../media/image43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2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image" Target="../media/image92.jpeg"/><Relationship Id="rId2" Type="http://schemas.openxmlformats.org/officeDocument/2006/relationships/notesSlide" Target="../notesSlides/notesSlide36.xml"/><Relationship Id="rId16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91.jpeg"/><Relationship Id="rId10" Type="http://schemas.openxmlformats.org/officeDocument/2006/relationships/slide" Target="slide6.xml"/><Relationship Id="rId19" Type="http://schemas.openxmlformats.org/officeDocument/2006/relationships/image" Target="../media/image10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slide" Target="slide41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38.xml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94.jpe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93.jpeg"/><Relationship Id="rId10" Type="http://schemas.openxmlformats.org/officeDocument/2006/relationships/slide" Target="slide6.xml"/><Relationship Id="rId19" Type="http://schemas.openxmlformats.org/officeDocument/2006/relationships/image" Target="../media/image12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2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41.xml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95.jpeg"/><Relationship Id="rId10" Type="http://schemas.openxmlformats.org/officeDocument/2006/relationships/slide" Target="slide6.xml"/><Relationship Id="rId19" Type="http://schemas.openxmlformats.org/officeDocument/2006/relationships/image" Target="../media/image84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.xml"/><Relationship Id="rId18" Type="http://schemas.openxmlformats.org/officeDocument/2006/relationships/slide" Target="slide41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40.xml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98.jpeg"/><Relationship Id="rId20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97.jpeg"/><Relationship Id="rId10" Type="http://schemas.openxmlformats.org/officeDocument/2006/relationships/slide" Target="slide6.xml"/><Relationship Id="rId19" Type="http://schemas.openxmlformats.org/officeDocument/2006/relationships/image" Target="../media/image12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slide" Target="slide17.xml"/><Relationship Id="rId3" Type="http://schemas.openxmlformats.org/officeDocument/2006/relationships/slide" Target="slide3.xml"/><Relationship Id="rId21" Type="http://schemas.openxmlformats.org/officeDocument/2006/relationships/slide" Target="slide21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18.xml"/><Relationship Id="rId25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6" Type="http://schemas.openxmlformats.org/officeDocument/2006/relationships/slide" Target="slide8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24" Type="http://schemas.openxmlformats.org/officeDocument/2006/relationships/image" Target="../media/image12.jpeg"/><Relationship Id="rId5" Type="http://schemas.openxmlformats.org/officeDocument/2006/relationships/slide" Target="slide5.xml"/><Relationship Id="rId15" Type="http://schemas.openxmlformats.org/officeDocument/2006/relationships/image" Target="../media/image14.jpeg"/><Relationship Id="rId23" Type="http://schemas.openxmlformats.org/officeDocument/2006/relationships/slide" Target="slide41.xml"/><Relationship Id="rId10" Type="http://schemas.openxmlformats.org/officeDocument/2006/relationships/slide" Target="slide6.xml"/><Relationship Id="rId19" Type="http://schemas.openxmlformats.org/officeDocument/2006/relationships/slide" Target="slide20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Relationship Id="rId22" Type="http://schemas.openxmlformats.org/officeDocument/2006/relationships/slide" Target="slide2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2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41.xml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01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100.jpeg"/><Relationship Id="rId10" Type="http://schemas.openxmlformats.org/officeDocument/2006/relationships/slide" Target="slide6.xml"/><Relationship Id="rId19" Type="http://schemas.openxmlformats.org/officeDocument/2006/relationships/image" Target="../media/image43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.xml"/><Relationship Id="rId18" Type="http://schemas.openxmlformats.org/officeDocument/2006/relationships/hyperlink" Target="mailto:matt.millar@canterburywindows.com.au" TargetMode="External"/><Relationship Id="rId3" Type="http://schemas.openxmlformats.org/officeDocument/2006/relationships/image" Target="../media/image102.jpeg"/><Relationship Id="rId21" Type="http://schemas.openxmlformats.org/officeDocument/2006/relationships/hyperlink" Target="mailto:troy.knox@canterburywindows.com.au" TargetMode="External"/><Relationship Id="rId7" Type="http://schemas.openxmlformats.org/officeDocument/2006/relationships/slide" Target="slide12.xml"/><Relationship Id="rId12" Type="http://schemas.openxmlformats.org/officeDocument/2006/relationships/slide" Target="slide16.xml"/><Relationship Id="rId17" Type="http://schemas.openxmlformats.org/officeDocument/2006/relationships/hyperlink" Target="mailto:brett.hurren@canterburywindows.com.au" TargetMode="External"/><Relationship Id="rId2" Type="http://schemas.openxmlformats.org/officeDocument/2006/relationships/notesSlide" Target="../notesSlides/notesSlide41.xml"/><Relationship Id="rId16" Type="http://schemas.openxmlformats.org/officeDocument/2006/relationships/slide" Target="slide41.xml"/><Relationship Id="rId20" Type="http://schemas.openxmlformats.org/officeDocument/2006/relationships/hyperlink" Target="mailto:ben.lister@canterburywindows.com.au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slide" Target="slide4.xml"/><Relationship Id="rId15" Type="http://schemas.openxmlformats.org/officeDocument/2006/relationships/slide" Target="slide7.xml"/><Relationship Id="rId23" Type="http://schemas.openxmlformats.org/officeDocument/2006/relationships/image" Target="../media/image103.jpeg"/><Relationship Id="rId10" Type="http://schemas.openxmlformats.org/officeDocument/2006/relationships/slide" Target="slide6.xml"/><Relationship Id="rId19" Type="http://schemas.openxmlformats.org/officeDocument/2006/relationships/hyperlink" Target="mailto:mike.bujak@canterburywindows.com.au" TargetMode="External"/><Relationship Id="rId4" Type="http://schemas.openxmlformats.org/officeDocument/2006/relationships/slide" Target="slide3.xml"/><Relationship Id="rId9" Type="http://schemas.openxmlformats.org/officeDocument/2006/relationships/slide" Target="slide14.xml"/><Relationship Id="rId14" Type="http://schemas.openxmlformats.org/officeDocument/2006/relationships/slide" Target="slide13.xml"/><Relationship Id="rId2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0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6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15.jpe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19.png"/><Relationship Id="rId3" Type="http://schemas.openxmlformats.org/officeDocument/2006/relationships/slide" Target="slide3.xml"/><Relationship Id="rId21" Type="http://schemas.openxmlformats.org/officeDocument/2006/relationships/image" Target="../media/image20.jpeg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20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16.png"/><Relationship Id="rId10" Type="http://schemas.openxmlformats.org/officeDocument/2006/relationships/slide" Target="slide6.xml"/><Relationship Id="rId19" Type="http://schemas.openxmlformats.org/officeDocument/2006/relationships/slide" Target="slide41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24.jpeg"/><Relationship Id="rId3" Type="http://schemas.openxmlformats.org/officeDocument/2006/relationships/slide" Target="slide3.xml"/><Relationship Id="rId21" Type="http://schemas.openxmlformats.org/officeDocument/2006/relationships/image" Target="../media/image27.jpeg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image" Target="../media/image23.png"/><Relationship Id="rId25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24" Type="http://schemas.openxmlformats.org/officeDocument/2006/relationships/image" Target="../media/image12.jpeg"/><Relationship Id="rId5" Type="http://schemas.openxmlformats.org/officeDocument/2006/relationships/slide" Target="slide5.xml"/><Relationship Id="rId15" Type="http://schemas.openxmlformats.org/officeDocument/2006/relationships/image" Target="../media/image21.png"/><Relationship Id="rId23" Type="http://schemas.openxmlformats.org/officeDocument/2006/relationships/slide" Target="slide41.xml"/><Relationship Id="rId10" Type="http://schemas.openxmlformats.org/officeDocument/2006/relationships/slide" Target="slide6.xml"/><Relationship Id="rId19" Type="http://schemas.openxmlformats.org/officeDocument/2006/relationships/image" Target="../media/image25.pn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Relationship Id="rId22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image" Target="../media/image31.jpeg"/><Relationship Id="rId3" Type="http://schemas.openxmlformats.org/officeDocument/2006/relationships/slide" Target="slide3.xml"/><Relationship Id="rId21" Type="http://schemas.openxmlformats.org/officeDocument/2006/relationships/image" Target="../media/image12.jpeg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.png"/><Relationship Id="rId20" Type="http://schemas.openxmlformats.org/officeDocument/2006/relationships/slide" Target="slide4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28.png"/><Relationship Id="rId10" Type="http://schemas.openxmlformats.org/officeDocument/2006/relationships/slide" Target="slide6.xml"/><Relationship Id="rId19" Type="http://schemas.openxmlformats.org/officeDocument/2006/relationships/image" Target="../media/image24.jpeg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slide" Target="slide7.xml"/><Relationship Id="rId2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.xml"/><Relationship Id="rId18" Type="http://schemas.openxmlformats.org/officeDocument/2006/relationships/slide" Target="slide10.xml"/><Relationship Id="rId3" Type="http://schemas.openxmlformats.org/officeDocument/2006/relationships/slide" Target="slide3.xml"/><Relationship Id="rId21" Type="http://schemas.openxmlformats.org/officeDocument/2006/relationships/image" Target="../media/image35.jpeg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7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4.jpeg"/><Relationship Id="rId20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33.png"/><Relationship Id="rId10" Type="http://schemas.openxmlformats.org/officeDocument/2006/relationships/slide" Target="slide6.xml"/><Relationship Id="rId19" Type="http://schemas.openxmlformats.org/officeDocument/2006/relationships/slide" Target="slide41.xml"/><Relationship Id="rId4" Type="http://schemas.openxmlformats.org/officeDocument/2006/relationships/slide" Target="slide4.xml"/><Relationship Id="rId9" Type="http://schemas.openxmlformats.org/officeDocument/2006/relationships/slide" Target="slide14.xml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0" descr="A large white building&#10;&#10;Description automatically generated">
            <a:extLst>
              <a:ext uri="{FF2B5EF4-FFF2-40B4-BE49-F238E27FC236}">
                <a16:creationId xmlns:a16="http://schemas.microsoft.com/office/drawing/2014/main" id="{00C6E3A8-89B5-47DF-B738-5AF96AAD6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939800"/>
            <a:ext cx="710565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15">
            <a:extLst>
              <a:ext uri="{FF2B5EF4-FFF2-40B4-BE49-F238E27FC236}">
                <a16:creationId xmlns:a16="http://schemas.microsoft.com/office/drawing/2014/main" id="{7E1462B6-0115-4F15-81DC-E9DD9FE3F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6263" y="38735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grpSp>
        <p:nvGrpSpPr>
          <p:cNvPr id="3077" name="Rectangle 22">
            <a:extLst>
              <a:ext uri="{FF2B5EF4-FFF2-40B4-BE49-F238E27FC236}">
                <a16:creationId xmlns:a16="http://schemas.microsoft.com/office/drawing/2014/main" id="{C626B9B3-AC30-4520-B408-185703E0C96C}"/>
              </a:ext>
            </a:extLst>
          </p:cNvPr>
          <p:cNvGrpSpPr>
            <a:grpSpLocks/>
          </p:cNvGrpSpPr>
          <p:nvPr/>
        </p:nvGrpSpPr>
        <p:grpSpPr bwMode="auto">
          <a:xfrm>
            <a:off x="1943100" y="914400"/>
            <a:ext cx="2781300" cy="2108200"/>
            <a:chOff x="1224" y="576"/>
            <a:chExt cx="1752" cy="1328"/>
          </a:xfrm>
        </p:grpSpPr>
        <p:pic>
          <p:nvPicPr>
            <p:cNvPr id="3086" name="Rectangle 22">
              <a:extLst>
                <a:ext uri="{FF2B5EF4-FFF2-40B4-BE49-F238E27FC236}">
                  <a16:creationId xmlns:a16="http://schemas.microsoft.com/office/drawing/2014/main" id="{A2ABAA82-BAB6-4C76-B84C-9D09266871C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" y="576"/>
              <a:ext cx="1752" cy="1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7" name="Text Box 7">
              <a:extLst>
                <a:ext uri="{FF2B5EF4-FFF2-40B4-BE49-F238E27FC236}">
                  <a16:creationId xmlns:a16="http://schemas.microsoft.com/office/drawing/2014/main" id="{0661B5D6-5950-47DC-920F-2A409233E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7" y="593"/>
              <a:ext cx="1736" cy="1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49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defTabSz="449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defTabSz="449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defTabSz="449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defTabSz="449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30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02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74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46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altLang="en-US" sz="1600" b="1" dirty="0">
                  <a:solidFill>
                    <a:srgbClr val="62421E"/>
                  </a:solidFill>
                </a:rPr>
                <a:t>FULL RANGE OF  </a:t>
              </a:r>
              <a:r>
                <a:rPr lang="en-US" altLang="en-US" sz="1600" b="1" u="sng" dirty="0">
                  <a:solidFill>
                    <a:srgbClr val="62421E"/>
                  </a:solidFill>
                </a:rPr>
                <a:t>A</a:t>
              </a:r>
              <a:r>
                <a:rPr lang="en-US" altLang="en-US" sz="1600" b="1" dirty="0">
                  <a:solidFill>
                    <a:srgbClr val="62421E"/>
                  </a:solidFill>
                </a:rPr>
                <a:t>LUMINIUM AND TIMBER WINDOWS AND DOORS</a:t>
              </a: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altLang="en-US" sz="1400" b="1" dirty="0">
                <a:solidFill>
                  <a:srgbClr val="62421E"/>
                </a:solidFill>
              </a:endParaRP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altLang="en-US" sz="1200" b="1" dirty="0">
                  <a:solidFill>
                    <a:srgbClr val="62421E"/>
                  </a:solidFill>
                </a:rPr>
                <a:t>A complete solution to builders for your </a:t>
              </a:r>
              <a:r>
                <a:rPr lang="en-US" altLang="en-US" sz="1200" b="1" dirty="0" err="1">
                  <a:solidFill>
                    <a:srgbClr val="62421E"/>
                  </a:solidFill>
                </a:rPr>
                <a:t>aluminium</a:t>
              </a:r>
              <a:r>
                <a:rPr lang="en-US" altLang="en-US" sz="1200" b="1" dirty="0">
                  <a:solidFill>
                    <a:srgbClr val="62421E"/>
                  </a:solidFill>
                </a:rPr>
                <a:t> and timber window and door needs, standard or custom made,  for every style of home from value residential to high end architectural.</a:t>
              </a:r>
            </a:p>
          </p:txBody>
        </p:sp>
      </p:grpSp>
      <p:grpSp>
        <p:nvGrpSpPr>
          <p:cNvPr id="3078" name="Rectangle 23">
            <a:extLst>
              <a:ext uri="{FF2B5EF4-FFF2-40B4-BE49-F238E27FC236}">
                <a16:creationId xmlns:a16="http://schemas.microsoft.com/office/drawing/2014/main" id="{3E0A902B-2F9F-44F2-9D35-BA0B33D169A0}"/>
              </a:ext>
            </a:extLst>
          </p:cNvPr>
          <p:cNvGrpSpPr>
            <a:grpSpLocks/>
          </p:cNvGrpSpPr>
          <p:nvPr/>
        </p:nvGrpSpPr>
        <p:grpSpPr bwMode="auto">
          <a:xfrm>
            <a:off x="4749800" y="1955800"/>
            <a:ext cx="2336800" cy="2095500"/>
            <a:chOff x="2992" y="1232"/>
            <a:chExt cx="1472" cy="1320"/>
          </a:xfrm>
        </p:grpSpPr>
        <p:pic>
          <p:nvPicPr>
            <p:cNvPr id="3084" name="Rectangle 23">
              <a:extLst>
                <a:ext uri="{FF2B5EF4-FFF2-40B4-BE49-F238E27FC236}">
                  <a16:creationId xmlns:a16="http://schemas.microsoft.com/office/drawing/2014/main" id="{6F7D7C64-6B52-4BE6-A211-A09005C1BB0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" y="1232"/>
              <a:ext cx="1472" cy="1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5" name="Text Box 10">
              <a:extLst>
                <a:ext uri="{FF2B5EF4-FFF2-40B4-BE49-F238E27FC236}">
                  <a16:creationId xmlns:a16="http://schemas.microsoft.com/office/drawing/2014/main" id="{CE706B3C-A982-41B5-92C5-CCDF6C6297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4" y="1245"/>
              <a:ext cx="1451" cy="1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49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defTabSz="449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defTabSz="449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defTabSz="449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defTabSz="449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30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02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74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46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886A4A"/>
                </a:buClr>
                <a:buSzPct val="100000"/>
              </a:pPr>
              <a:r>
                <a:rPr lang="en-US" altLang="en-US" sz="1200" b="1" u="sng" dirty="0">
                  <a:solidFill>
                    <a:srgbClr val="62421E"/>
                  </a:solidFill>
                </a:rPr>
                <a:t>FEATURING</a:t>
              </a:r>
            </a:p>
            <a:p>
              <a:pPr eaLnBrk="1">
                <a:lnSpc>
                  <a:spcPct val="93000"/>
                </a:lnSpc>
                <a:buClr>
                  <a:srgbClr val="886A4A"/>
                </a:buClr>
                <a:buSzPct val="100000"/>
                <a:buFont typeface="Arial" panose="020B0604020202020204" pitchFamily="34" charset="0"/>
                <a:buChar char="•"/>
              </a:pPr>
              <a:endParaRPr lang="en-US" altLang="en-US" sz="1000" b="1" dirty="0">
                <a:solidFill>
                  <a:srgbClr val="62421E"/>
                </a:solidFill>
              </a:endParaRPr>
            </a:p>
            <a:p>
              <a:pPr eaLnBrk="1">
                <a:spcAft>
                  <a:spcPts val="600"/>
                </a:spcAft>
                <a:buClr>
                  <a:srgbClr val="886A4A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000" b="1" dirty="0">
                  <a:solidFill>
                    <a:srgbClr val="62421E"/>
                  </a:solidFill>
                </a:rPr>
                <a:t>Four species of timber</a:t>
              </a:r>
            </a:p>
            <a:p>
              <a:pPr eaLnBrk="1">
                <a:spcAft>
                  <a:spcPts val="600"/>
                </a:spcAft>
                <a:buClr>
                  <a:srgbClr val="886A4A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000" b="1" dirty="0">
                  <a:solidFill>
                    <a:srgbClr val="62421E"/>
                  </a:solidFill>
                </a:rPr>
                <a:t>3 specific ranges of </a:t>
              </a:r>
              <a:r>
                <a:rPr lang="en-US" altLang="en-US" sz="1000" b="1" dirty="0" err="1">
                  <a:solidFill>
                    <a:srgbClr val="62421E"/>
                  </a:solidFill>
                </a:rPr>
                <a:t>aluminium</a:t>
              </a:r>
              <a:r>
                <a:rPr lang="en-US" altLang="en-US" sz="1000" b="1" dirty="0">
                  <a:solidFill>
                    <a:srgbClr val="62421E"/>
                  </a:solidFill>
                </a:rPr>
                <a:t> product to meet design and budget needs</a:t>
              </a:r>
            </a:p>
            <a:p>
              <a:pPr eaLnBrk="1">
                <a:spcAft>
                  <a:spcPts val="600"/>
                </a:spcAft>
                <a:buClr>
                  <a:srgbClr val="62421E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000" b="1" dirty="0">
                  <a:solidFill>
                    <a:srgbClr val="62421E"/>
                  </a:solidFill>
                </a:rPr>
                <a:t>Exclusive timber clear seal protectant to reduce timber maintenance</a:t>
              </a:r>
            </a:p>
          </p:txBody>
        </p:sp>
      </p:grpSp>
      <p:sp>
        <p:nvSpPr>
          <p:cNvPr id="25" name="Right Arrow 24">
            <a:hlinkClick r:id="rId6" action="ppaction://hlinksldjump"/>
            <a:extLst>
              <a:ext uri="{FF2B5EF4-FFF2-40B4-BE49-F238E27FC236}">
                <a16:creationId xmlns:a16="http://schemas.microsoft.com/office/drawing/2014/main" id="{90B0E9B6-824D-2F4F-BF8F-CC1086780CC3}"/>
              </a:ext>
            </a:extLst>
          </p:cNvPr>
          <p:cNvSpPr/>
          <p:nvPr/>
        </p:nvSpPr>
        <p:spPr bwMode="auto">
          <a:xfrm>
            <a:off x="5261520" y="4046866"/>
            <a:ext cx="1584176" cy="631388"/>
          </a:xfrm>
          <a:prstGeom prst="rightArrow">
            <a:avLst/>
          </a:prstGeom>
          <a:gradFill>
            <a:gsLst>
              <a:gs pos="94000">
                <a:schemeClr val="accent1">
                  <a:lumMod val="5000"/>
                  <a:lumOff val="95000"/>
                  <a:alpha val="67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AF507438-7753-43e0-B8FC-AC1667EBCBE1}"/>
          </a:extLst>
        </p:spPr>
        <p:txBody>
          <a:bodyPr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400" b="1" dirty="0">
                <a:solidFill>
                  <a:srgbClr val="62421E"/>
                </a:solidFill>
                <a:latin typeface="Arial" charset="0"/>
                <a:ea typeface="SimSun" charset="0"/>
              </a:rPr>
              <a:t>Click to start</a:t>
            </a:r>
          </a:p>
        </p:txBody>
      </p:sp>
      <p:pic>
        <p:nvPicPr>
          <p:cNvPr id="3082" name="Picture 17" descr="CWindow%20&amp;%20Doors%20Logo%20CMYK">
            <a:extLst>
              <a:ext uri="{FF2B5EF4-FFF2-40B4-BE49-F238E27FC236}">
                <a16:creationId xmlns:a16="http://schemas.microsoft.com/office/drawing/2014/main" id="{3F613286-709E-4A28-9A33-E86074819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796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8" descr="CWindow%20&amp;%20Doors%20Logo%20CMYK">
            <a:extLst>
              <a:ext uri="{FF2B5EF4-FFF2-40B4-BE49-F238E27FC236}">
                <a16:creationId xmlns:a16="http://schemas.microsoft.com/office/drawing/2014/main" id="{B5FAA1B7-8A92-4490-A974-95B7329FD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7050" y="4686300"/>
            <a:ext cx="14890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5">
            <a:extLst>
              <a:ext uri="{FF2B5EF4-FFF2-40B4-BE49-F238E27FC236}">
                <a16:creationId xmlns:a16="http://schemas.microsoft.com/office/drawing/2014/main" id="{9C34CCAC-5B71-4F96-B223-A9ED1E3F9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922338"/>
            <a:ext cx="446088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25513"/>
            <a:ext cx="542925" cy="192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92075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335" y="92302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03" y="923026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605" y="922069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5525536" y="913356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793875" y="9255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3575797" y="918563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94" y="1151664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985" y="115166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088" y="1144032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6085540" y="908903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21539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E163D5B7-4698-4C5C-B793-C4F1EFEFE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760413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977" y="913356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pic>
        <p:nvPicPr>
          <p:cNvPr id="21543" name="Picture 1">
            <a:extLst>
              <a:ext uri="{FF2B5EF4-FFF2-40B4-BE49-F238E27FC236}">
                <a16:creationId xmlns:a16="http://schemas.microsoft.com/office/drawing/2014/main" id="{28E96C32-AD34-4B85-AA2F-C5356B3B8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3" y="2986088"/>
            <a:ext cx="21240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4" name="Picture 2">
            <a:extLst>
              <a:ext uri="{FF2B5EF4-FFF2-40B4-BE49-F238E27FC236}">
                <a16:creationId xmlns:a16="http://schemas.microsoft.com/office/drawing/2014/main" id="{12D8E173-C819-4E79-8205-EA1F0917D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125" y="3171825"/>
            <a:ext cx="20320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5" name="Picture 5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9885733A-5291-48C7-9597-371E06A48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5838" y="3076575"/>
            <a:ext cx="223837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>
            <a:hlinkClick r:id="rId17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158875"/>
            <a:ext cx="893763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sp>
        <p:nvSpPr>
          <p:cNvPr id="23" name="Round Diagonal Corner Rectangle 22">
            <a:extLst>
              <a:ext uri="{FF2B5EF4-FFF2-40B4-BE49-F238E27FC236}">
                <a16:creationId xmlns:a16="http://schemas.microsoft.com/office/drawing/2014/main" id="{8A7824F8-D7E7-304E-89F7-0D7FBB570DB9}"/>
              </a:ext>
            </a:extLst>
          </p:cNvPr>
          <p:cNvSpPr/>
          <p:nvPr/>
        </p:nvSpPr>
        <p:spPr bwMode="auto">
          <a:xfrm>
            <a:off x="187325" y="1785938"/>
            <a:ext cx="2124075" cy="2873375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lumMod val="67000"/>
                  <a:alpha val="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marL="49213" eaLnBrk="1" hangingPunct="1">
              <a:defRPr/>
            </a:pPr>
            <a:r>
              <a:rPr lang="en-US" sz="1400" b="1" u="sng" dirty="0">
                <a:solidFill>
                  <a:srgbClr val="002060"/>
                </a:solidFill>
              </a:rPr>
              <a:t>The 100 Series </a:t>
            </a:r>
          </a:p>
        </p:txBody>
      </p:sp>
      <p:sp>
        <p:nvSpPr>
          <p:cNvPr id="24" name="Round Diagonal Corner Rectangle 23">
            <a:extLst>
              <a:ext uri="{FF2B5EF4-FFF2-40B4-BE49-F238E27FC236}">
                <a16:creationId xmlns:a16="http://schemas.microsoft.com/office/drawing/2014/main" id="{29AF8673-3C24-EE46-814B-0001F7672720}"/>
              </a:ext>
            </a:extLst>
          </p:cNvPr>
          <p:cNvSpPr/>
          <p:nvPr/>
        </p:nvSpPr>
        <p:spPr bwMode="auto">
          <a:xfrm>
            <a:off x="2435225" y="1765300"/>
            <a:ext cx="2236788" cy="2874963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lumMod val="67000"/>
                  <a:alpha val="18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marL="7938" eaLnBrk="1" hangingPunct="1">
              <a:tabLst>
                <a:tab pos="1812925" algn="l"/>
              </a:tabLst>
              <a:defRPr/>
            </a:pPr>
            <a:r>
              <a:rPr lang="en-US" sz="1400" b="1" u="sng" dirty="0">
                <a:solidFill>
                  <a:srgbClr val="002060"/>
                </a:solidFill>
              </a:rPr>
              <a:t>The 200 Series </a:t>
            </a:r>
          </a:p>
          <a:p>
            <a:pPr marL="7938" eaLnBrk="1" hangingPunct="1">
              <a:defRPr/>
            </a:pPr>
            <a:endParaRPr lang="en-US" sz="1200" b="1" dirty="0">
              <a:solidFill>
                <a:srgbClr val="886A4A"/>
              </a:solidFill>
            </a:endParaRPr>
          </a:p>
        </p:txBody>
      </p:sp>
      <p:sp>
        <p:nvSpPr>
          <p:cNvPr id="25" name="Round Diagonal Corner Rectangle 24">
            <a:extLst>
              <a:ext uri="{FF2B5EF4-FFF2-40B4-BE49-F238E27FC236}">
                <a16:creationId xmlns:a16="http://schemas.microsoft.com/office/drawing/2014/main" id="{C1F50E2E-BA19-4B4D-A6E3-D5B13E092B1A}"/>
              </a:ext>
            </a:extLst>
          </p:cNvPr>
          <p:cNvSpPr/>
          <p:nvPr/>
        </p:nvSpPr>
        <p:spPr bwMode="auto">
          <a:xfrm>
            <a:off x="4803775" y="1739900"/>
            <a:ext cx="2271713" cy="2876550"/>
          </a:xfrm>
          <a:prstGeom prst="round2DiagRect">
            <a:avLst/>
          </a:prstGeom>
          <a:gradFill>
            <a:gsLst>
              <a:gs pos="0">
                <a:schemeClr val="accent3">
                  <a:lumMod val="67000"/>
                  <a:alpha val="14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marL="7938" eaLnBrk="1" hangingPunct="1">
              <a:defRPr/>
            </a:pPr>
            <a:r>
              <a:rPr lang="en-US" sz="1400" b="1" u="sng" dirty="0">
                <a:solidFill>
                  <a:srgbClr val="002060"/>
                </a:solidFill>
              </a:rPr>
              <a:t>The 300 Series </a:t>
            </a:r>
          </a:p>
        </p:txBody>
      </p:sp>
      <p:sp>
        <p:nvSpPr>
          <p:cNvPr id="37" name="Teardrop 36">
            <a:extLst>
              <a:ext uri="{FF2B5EF4-FFF2-40B4-BE49-F238E27FC236}">
                <a16:creationId xmlns:a16="http://schemas.microsoft.com/office/drawing/2014/main" id="{0B0D31DF-7B9B-604F-B20D-A89B2B138B6A}"/>
              </a:ext>
            </a:extLst>
          </p:cNvPr>
          <p:cNvSpPr/>
          <p:nvPr/>
        </p:nvSpPr>
        <p:spPr bwMode="auto">
          <a:xfrm rot="20927213">
            <a:off x="-20638" y="1489075"/>
            <a:ext cx="1457326" cy="422275"/>
          </a:xfrm>
          <a:prstGeom prst="teardrop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0" scaled="1"/>
            <a:tileRect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000" b="1" dirty="0">
                <a:solidFill>
                  <a:srgbClr val="002060"/>
                </a:solidFill>
                <a:latin typeface="Arial" charset="0"/>
                <a:ea typeface="SimSun" charset="0"/>
              </a:rPr>
              <a:t>Value Residential</a:t>
            </a:r>
          </a:p>
        </p:txBody>
      </p:sp>
      <p:sp>
        <p:nvSpPr>
          <p:cNvPr id="38" name="Teardrop 37">
            <a:extLst>
              <a:ext uri="{FF2B5EF4-FFF2-40B4-BE49-F238E27FC236}">
                <a16:creationId xmlns:a16="http://schemas.microsoft.com/office/drawing/2014/main" id="{CBC94964-86E0-964A-896A-D18B03B3EE9D}"/>
              </a:ext>
            </a:extLst>
          </p:cNvPr>
          <p:cNvSpPr/>
          <p:nvPr/>
        </p:nvSpPr>
        <p:spPr bwMode="auto">
          <a:xfrm rot="20927213">
            <a:off x="1958975" y="1495425"/>
            <a:ext cx="1462088" cy="439738"/>
          </a:xfrm>
          <a:prstGeom prst="teardrop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0" scaled="1"/>
            <a:tileRect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000" b="1" dirty="0">
                <a:solidFill>
                  <a:srgbClr val="002060"/>
                </a:solidFill>
                <a:latin typeface="Arial" charset="0"/>
                <a:ea typeface="SimSun" charset="0"/>
              </a:rPr>
              <a:t>Improved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000" b="1" dirty="0">
                <a:solidFill>
                  <a:srgbClr val="002060"/>
                </a:solidFill>
                <a:latin typeface="Arial" charset="0"/>
                <a:ea typeface="SimSun" charset="0"/>
              </a:rPr>
              <a:t>Performance</a:t>
            </a:r>
          </a:p>
        </p:txBody>
      </p:sp>
      <p:sp>
        <p:nvSpPr>
          <p:cNvPr id="39" name="Teardrop 38">
            <a:extLst>
              <a:ext uri="{FF2B5EF4-FFF2-40B4-BE49-F238E27FC236}">
                <a16:creationId xmlns:a16="http://schemas.microsoft.com/office/drawing/2014/main" id="{CED7BB84-B142-0041-A4EF-8E50BAB5BB93}"/>
              </a:ext>
            </a:extLst>
          </p:cNvPr>
          <p:cNvSpPr/>
          <p:nvPr/>
        </p:nvSpPr>
        <p:spPr bwMode="auto">
          <a:xfrm rot="20927213">
            <a:off x="4360863" y="1458913"/>
            <a:ext cx="1493837" cy="439737"/>
          </a:xfrm>
          <a:prstGeom prst="teardrop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0" scaled="1"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000" b="1" dirty="0">
                <a:solidFill>
                  <a:srgbClr val="002060"/>
                </a:solidFill>
                <a:latin typeface="Arial" charset="0"/>
                <a:ea typeface="SimSun" charset="0"/>
              </a:rPr>
              <a:t>High End</a:t>
            </a:r>
          </a:p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000" b="1" dirty="0">
                <a:solidFill>
                  <a:srgbClr val="002060"/>
                </a:solidFill>
                <a:latin typeface="Arial" charset="0"/>
                <a:ea typeface="SimSun" charset="0"/>
              </a:rPr>
              <a:t>Architectural</a:t>
            </a:r>
          </a:p>
        </p:txBody>
      </p:sp>
      <p:sp>
        <p:nvSpPr>
          <p:cNvPr id="35" name="Rounded Rectangle 18">
            <a:hlinkClick r:id="rId18" action="ppaction://hlinksldjump"/>
            <a:extLst>
              <a:ext uri="{FF2B5EF4-FFF2-40B4-BE49-F238E27FC236}">
                <a16:creationId xmlns:a16="http://schemas.microsoft.com/office/drawing/2014/main" id="{A94DDFF8-700F-8546-A086-0F6252BE8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42" y="2254030"/>
            <a:ext cx="1484295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Sliding Doors</a:t>
            </a:r>
          </a:p>
        </p:txBody>
      </p:sp>
      <p:sp>
        <p:nvSpPr>
          <p:cNvPr id="36" name="Rounded Rectangle 35">
            <a:hlinkClick r:id="rId18" action="ppaction://hlinksldjump"/>
            <a:extLst>
              <a:ext uri="{FF2B5EF4-FFF2-40B4-BE49-F238E27FC236}">
                <a16:creationId xmlns:a16="http://schemas.microsoft.com/office/drawing/2014/main" id="{54C717C3-7EAE-6A4D-844F-0F79761C1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6" y="2520091"/>
            <a:ext cx="1484295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Stacking Sliding Doors</a:t>
            </a:r>
          </a:p>
        </p:txBody>
      </p:sp>
      <p:sp>
        <p:nvSpPr>
          <p:cNvPr id="40" name="Rounded Rectangle 21">
            <a:hlinkClick r:id="rId19" action="ppaction://hlinksldjump"/>
            <a:extLst>
              <a:ext uri="{FF2B5EF4-FFF2-40B4-BE49-F238E27FC236}">
                <a16:creationId xmlns:a16="http://schemas.microsoft.com/office/drawing/2014/main" id="{FE60F37B-7CA3-CC4B-82B8-3760DDE5A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77" y="2789436"/>
            <a:ext cx="1484295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 err="1">
                <a:solidFill>
                  <a:schemeClr val="bg1"/>
                </a:solidFill>
              </a:rPr>
              <a:t>Bifold</a:t>
            </a:r>
            <a:r>
              <a:rPr lang="en-US" altLang="en-US" sz="800" dirty="0">
                <a:solidFill>
                  <a:schemeClr val="bg1"/>
                </a:solidFill>
              </a:rPr>
              <a:t>  Doors</a:t>
            </a:r>
          </a:p>
        </p:txBody>
      </p:sp>
      <p:sp>
        <p:nvSpPr>
          <p:cNvPr id="41" name="Rounded Rectangle 22">
            <a:hlinkClick r:id="rId20" action="ppaction://hlinksldjump"/>
            <a:extLst>
              <a:ext uri="{FF2B5EF4-FFF2-40B4-BE49-F238E27FC236}">
                <a16:creationId xmlns:a16="http://schemas.microsoft.com/office/drawing/2014/main" id="{7CD91AEF-3731-8243-B717-54764E8FF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142" y="3051172"/>
            <a:ext cx="1471169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French Doors</a:t>
            </a:r>
          </a:p>
        </p:txBody>
      </p:sp>
      <p:sp>
        <p:nvSpPr>
          <p:cNvPr id="42" name="Rounded Rectangle 19">
            <a:hlinkClick r:id="rId21" action="ppaction://hlinksldjump"/>
            <a:extLst>
              <a:ext uri="{FF2B5EF4-FFF2-40B4-BE49-F238E27FC236}">
                <a16:creationId xmlns:a16="http://schemas.microsoft.com/office/drawing/2014/main" id="{59FC0036-967D-9C49-915B-BD8AA3EFD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142" y="3318788"/>
            <a:ext cx="1484295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Sliding Windows</a:t>
            </a:r>
          </a:p>
        </p:txBody>
      </p:sp>
      <p:sp>
        <p:nvSpPr>
          <p:cNvPr id="43" name="Rounded Rectangle 29">
            <a:hlinkClick r:id="rId22" action="ppaction://hlinksldjump"/>
            <a:extLst>
              <a:ext uri="{FF2B5EF4-FFF2-40B4-BE49-F238E27FC236}">
                <a16:creationId xmlns:a16="http://schemas.microsoft.com/office/drawing/2014/main" id="{FC30A9CD-E7DD-3541-8900-DF121BDB2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77" y="3577999"/>
            <a:ext cx="1471169" cy="24130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Awning Windows</a:t>
            </a:r>
          </a:p>
        </p:txBody>
      </p:sp>
      <p:sp>
        <p:nvSpPr>
          <p:cNvPr id="45" name="Rounded Rectangle 30">
            <a:hlinkClick r:id="rId23" action="ppaction://hlinksldjump"/>
            <a:extLst>
              <a:ext uri="{FF2B5EF4-FFF2-40B4-BE49-F238E27FC236}">
                <a16:creationId xmlns:a16="http://schemas.microsoft.com/office/drawing/2014/main" id="{9802523F-4CA7-6341-8BA6-F45CBE971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77" y="3836037"/>
            <a:ext cx="1484295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Double Hung Windows</a:t>
            </a:r>
          </a:p>
        </p:txBody>
      </p:sp>
      <p:sp>
        <p:nvSpPr>
          <p:cNvPr id="52" name="Rounded Rectangle 34">
            <a:hlinkClick r:id="rId24" action="ppaction://hlinksldjump"/>
            <a:extLst>
              <a:ext uri="{FF2B5EF4-FFF2-40B4-BE49-F238E27FC236}">
                <a16:creationId xmlns:a16="http://schemas.microsoft.com/office/drawing/2014/main" id="{8EE3A00A-8CFB-0B4C-8100-6E55CBB80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4218" y="4157045"/>
            <a:ext cx="1477734" cy="26604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Louvre Windows</a:t>
            </a:r>
          </a:p>
        </p:txBody>
      </p:sp>
      <p:sp>
        <p:nvSpPr>
          <p:cNvPr id="54" name="Rounded Rectangle 18">
            <a:hlinkClick r:id="rId18" action="ppaction://hlinksldjump"/>
            <a:extLst>
              <a:ext uri="{FF2B5EF4-FFF2-40B4-BE49-F238E27FC236}">
                <a16:creationId xmlns:a16="http://schemas.microsoft.com/office/drawing/2014/main" id="{27210AE7-6DFA-C848-BF73-10352624B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836" y="2227586"/>
            <a:ext cx="1484295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Sliding Doors</a:t>
            </a:r>
          </a:p>
        </p:txBody>
      </p:sp>
      <p:sp>
        <p:nvSpPr>
          <p:cNvPr id="55" name="Rounded Rectangle 54">
            <a:hlinkClick r:id="rId18" action="ppaction://hlinksldjump"/>
            <a:extLst>
              <a:ext uri="{FF2B5EF4-FFF2-40B4-BE49-F238E27FC236}">
                <a16:creationId xmlns:a16="http://schemas.microsoft.com/office/drawing/2014/main" id="{2354191D-07BE-784D-9A53-3CC8F73D8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030" y="2484212"/>
            <a:ext cx="1484295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Stacking Sliding Doors</a:t>
            </a:r>
          </a:p>
        </p:txBody>
      </p:sp>
      <p:sp>
        <p:nvSpPr>
          <p:cNvPr id="56" name="Rounded Rectangle 21">
            <a:hlinkClick r:id="rId19" action="ppaction://hlinksldjump"/>
            <a:extLst>
              <a:ext uri="{FF2B5EF4-FFF2-40B4-BE49-F238E27FC236}">
                <a16:creationId xmlns:a16="http://schemas.microsoft.com/office/drawing/2014/main" id="{39F2D132-DC2B-5E46-ABAA-EE25D6ED0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030" y="2736967"/>
            <a:ext cx="1484295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 err="1">
                <a:solidFill>
                  <a:schemeClr val="bg1"/>
                </a:solidFill>
              </a:rPr>
              <a:t>Bifold</a:t>
            </a:r>
            <a:r>
              <a:rPr lang="en-US" altLang="en-US" sz="800" dirty="0">
                <a:solidFill>
                  <a:schemeClr val="bg1"/>
                </a:solidFill>
              </a:rPr>
              <a:t>  Doors</a:t>
            </a:r>
          </a:p>
        </p:txBody>
      </p:sp>
      <p:sp>
        <p:nvSpPr>
          <p:cNvPr id="57" name="Rounded Rectangle 21">
            <a:hlinkClick r:id="rId25" action="ppaction://hlinksldjump"/>
            <a:extLst>
              <a:ext uri="{FF2B5EF4-FFF2-40B4-BE49-F238E27FC236}">
                <a16:creationId xmlns:a16="http://schemas.microsoft.com/office/drawing/2014/main" id="{29D8B4CA-5585-834C-9C66-A1DFF75F4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355" y="2784125"/>
            <a:ext cx="1484295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 err="1">
                <a:solidFill>
                  <a:schemeClr val="bg1"/>
                </a:solidFill>
              </a:rPr>
              <a:t>Bifold</a:t>
            </a:r>
            <a:r>
              <a:rPr lang="en-US" altLang="en-US" sz="800" dirty="0">
                <a:solidFill>
                  <a:schemeClr val="bg1"/>
                </a:solidFill>
              </a:rPr>
              <a:t>  Doors</a:t>
            </a:r>
          </a:p>
        </p:txBody>
      </p:sp>
      <p:sp>
        <p:nvSpPr>
          <p:cNvPr id="58" name="Rounded Rectangle 57">
            <a:hlinkClick r:id="rId26" action="ppaction://hlinksldjump"/>
            <a:extLst>
              <a:ext uri="{FF2B5EF4-FFF2-40B4-BE49-F238E27FC236}">
                <a16:creationId xmlns:a16="http://schemas.microsoft.com/office/drawing/2014/main" id="{03C58D91-F6FB-FA46-BDE7-ED7352AC8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355" y="2520091"/>
            <a:ext cx="1484295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Stacking Sliding Doors</a:t>
            </a:r>
          </a:p>
        </p:txBody>
      </p:sp>
      <p:sp>
        <p:nvSpPr>
          <p:cNvPr id="59" name="Rounded Rectangle 18">
            <a:hlinkClick r:id="rId26" action="ppaction://hlinksldjump"/>
            <a:extLst>
              <a:ext uri="{FF2B5EF4-FFF2-40B4-BE49-F238E27FC236}">
                <a16:creationId xmlns:a16="http://schemas.microsoft.com/office/drawing/2014/main" id="{2D5EBBBE-DCDB-C543-8064-91C04C5F0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355" y="2251490"/>
            <a:ext cx="1484295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Sliding Doors</a:t>
            </a:r>
          </a:p>
        </p:txBody>
      </p:sp>
      <p:sp>
        <p:nvSpPr>
          <p:cNvPr id="60" name="Rounded Rectangle 22">
            <a:hlinkClick r:id="rId20" action="ppaction://hlinksldjump"/>
            <a:extLst>
              <a:ext uri="{FF2B5EF4-FFF2-40B4-BE49-F238E27FC236}">
                <a16:creationId xmlns:a16="http://schemas.microsoft.com/office/drawing/2014/main" id="{87A7E1B5-211C-5046-97B3-508683BC4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030" y="2994740"/>
            <a:ext cx="1471169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French Doors</a:t>
            </a:r>
          </a:p>
        </p:txBody>
      </p:sp>
      <p:sp>
        <p:nvSpPr>
          <p:cNvPr id="61" name="Rounded Rectangle 22">
            <a:hlinkClick r:id="rId27" action="ppaction://hlinksldjump"/>
            <a:extLst>
              <a:ext uri="{FF2B5EF4-FFF2-40B4-BE49-F238E27FC236}">
                <a16:creationId xmlns:a16="http://schemas.microsoft.com/office/drawing/2014/main" id="{6EEC3F89-FD40-9F41-AF3E-093E01CB3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4218" y="3057522"/>
            <a:ext cx="1471169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French Doors</a:t>
            </a:r>
          </a:p>
        </p:txBody>
      </p:sp>
      <p:sp>
        <p:nvSpPr>
          <p:cNvPr id="62" name="Rounded Rectangle 19">
            <a:hlinkClick r:id="rId28" action="ppaction://hlinksldjump"/>
            <a:extLst>
              <a:ext uri="{FF2B5EF4-FFF2-40B4-BE49-F238E27FC236}">
                <a16:creationId xmlns:a16="http://schemas.microsoft.com/office/drawing/2014/main" id="{07E5BC05-0873-5445-BD71-E52B049BA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670" y="3331960"/>
            <a:ext cx="1484295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Sliding Windows</a:t>
            </a:r>
          </a:p>
        </p:txBody>
      </p:sp>
      <p:sp>
        <p:nvSpPr>
          <p:cNvPr id="63" name="Rounded Rectangle 19">
            <a:hlinkClick r:id="rId21" action="ppaction://hlinksldjump"/>
            <a:extLst>
              <a:ext uri="{FF2B5EF4-FFF2-40B4-BE49-F238E27FC236}">
                <a16:creationId xmlns:a16="http://schemas.microsoft.com/office/drawing/2014/main" id="{D9C166FF-2CF0-1745-8005-1F5EED6E5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030" y="3257148"/>
            <a:ext cx="1484295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Sliding Windows</a:t>
            </a:r>
          </a:p>
        </p:txBody>
      </p:sp>
      <p:sp>
        <p:nvSpPr>
          <p:cNvPr id="64" name="Rounded Rectangle 29">
            <a:hlinkClick r:id="rId22" action="ppaction://hlinksldjump"/>
            <a:extLst>
              <a:ext uri="{FF2B5EF4-FFF2-40B4-BE49-F238E27FC236}">
                <a16:creationId xmlns:a16="http://schemas.microsoft.com/office/drawing/2014/main" id="{ADB8B8EA-A291-474B-982F-26831630C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030" y="3514718"/>
            <a:ext cx="1471169" cy="24130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Awning Windows</a:t>
            </a:r>
          </a:p>
        </p:txBody>
      </p:sp>
      <p:sp>
        <p:nvSpPr>
          <p:cNvPr id="65" name="Rounded Rectangle 29">
            <a:hlinkClick r:id="rId29" action="ppaction://hlinksldjump"/>
            <a:extLst>
              <a:ext uri="{FF2B5EF4-FFF2-40B4-BE49-F238E27FC236}">
                <a16:creationId xmlns:a16="http://schemas.microsoft.com/office/drawing/2014/main" id="{021B57E5-E999-B04C-99F8-C67AAEA35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4929" y="3603341"/>
            <a:ext cx="1471169" cy="24130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Awning Windows</a:t>
            </a:r>
          </a:p>
        </p:txBody>
      </p:sp>
      <p:sp>
        <p:nvSpPr>
          <p:cNvPr id="66" name="Rounded Rectangle 30">
            <a:hlinkClick r:id="rId30" action="ppaction://hlinksldjump"/>
            <a:extLst>
              <a:ext uri="{FF2B5EF4-FFF2-40B4-BE49-F238E27FC236}">
                <a16:creationId xmlns:a16="http://schemas.microsoft.com/office/drawing/2014/main" id="{F70A3703-3642-0544-877A-99B8A2397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466" y="3771186"/>
            <a:ext cx="1484295" cy="2413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Casement Windows</a:t>
            </a:r>
          </a:p>
        </p:txBody>
      </p:sp>
      <p:sp>
        <p:nvSpPr>
          <p:cNvPr id="68" name="Rounded Rectangle 32">
            <a:hlinkClick r:id="rId24" action="ppaction://hlinksldjump"/>
            <a:extLst>
              <a:ext uri="{FF2B5EF4-FFF2-40B4-BE49-F238E27FC236}">
                <a16:creationId xmlns:a16="http://schemas.microsoft.com/office/drawing/2014/main" id="{956B84AF-51F4-964A-997D-039DD8D8D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4218" y="3863554"/>
            <a:ext cx="1479867" cy="27544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>
                <a:solidFill>
                  <a:schemeClr val="bg1"/>
                </a:solidFill>
              </a:rPr>
              <a:t>Bifold  Windows</a:t>
            </a:r>
          </a:p>
        </p:txBody>
      </p:sp>
      <p:sp>
        <p:nvSpPr>
          <p:cNvPr id="69" name="Rounded Rectangle 68">
            <a:hlinkClick r:id="rId31" action="ppaction://hlinksldjump"/>
            <a:extLst>
              <a:ext uri="{FF2B5EF4-FFF2-40B4-BE49-F238E27FC236}">
                <a16:creationId xmlns:a16="http://schemas.microsoft.com/office/drawing/2014/main" id="{33CD3F99-1DC3-954E-A3D5-D39F0B99DA78}"/>
              </a:ext>
            </a:extLst>
          </p:cNvPr>
          <p:cNvSpPr/>
          <p:nvPr/>
        </p:nvSpPr>
        <p:spPr bwMode="auto">
          <a:xfrm>
            <a:off x="6096290" y="1156462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21622" name="Picture 62" descr="CWindow%20&amp;%20Doors%20Logo%20CMYK">
            <a:extLst>
              <a:ext uri="{FF2B5EF4-FFF2-40B4-BE49-F238E27FC236}">
                <a16:creationId xmlns:a16="http://schemas.microsoft.com/office/drawing/2014/main" id="{4C978D5D-8FAE-41E2-9351-BFA43B750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23" name="Picture 62" descr="CWindow%20&amp;%20Doors%20Logo%20CMYK">
            <a:extLst>
              <a:ext uri="{FF2B5EF4-FFF2-40B4-BE49-F238E27FC236}">
                <a16:creationId xmlns:a16="http://schemas.microsoft.com/office/drawing/2014/main" id="{6DB0FC3A-B13F-4378-8E63-79469DDD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699000"/>
            <a:ext cx="14668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5">
            <a:extLst>
              <a:ext uri="{FF2B5EF4-FFF2-40B4-BE49-F238E27FC236}">
                <a16:creationId xmlns:a16="http://schemas.microsoft.com/office/drawing/2014/main" id="{F598DADE-21AE-4C32-8067-585CEB10D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922338"/>
            <a:ext cx="446088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25513"/>
            <a:ext cx="542925" cy="192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92075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335" y="92302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03" y="923026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605" y="922069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5525536" y="913356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793875" y="9255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3575797" y="918563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94" y="1151664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985" y="115166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088" y="1144032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6085540" y="908903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23587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978A553A-8909-4831-A63E-ADC5A3136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760413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977" y="913356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158875"/>
            <a:ext cx="893763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23592" name="Picture 3" descr="A kitchen with an island in the middle of a table&#10;&#10;Description automatically generated">
            <a:extLst>
              <a:ext uri="{FF2B5EF4-FFF2-40B4-BE49-F238E27FC236}">
                <a16:creationId xmlns:a16="http://schemas.microsoft.com/office/drawing/2014/main" id="{9D85E728-11B7-408D-9ACA-AA30C43F9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" y="1443038"/>
            <a:ext cx="627380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hlinkClick r:id="rId16" action="ppaction://hlinksldjump"/>
            <a:extLst>
              <a:ext uri="{FF2B5EF4-FFF2-40B4-BE49-F238E27FC236}">
                <a16:creationId xmlns:a16="http://schemas.microsoft.com/office/drawing/2014/main" id="{2BC6899D-007A-6048-841F-B2191A625527}"/>
              </a:ext>
            </a:extLst>
          </p:cNvPr>
          <p:cNvSpPr txBox="1"/>
          <p:nvPr/>
        </p:nvSpPr>
        <p:spPr>
          <a:xfrm>
            <a:off x="3856723" y="1615917"/>
            <a:ext cx="3100036" cy="46166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>
              <a:defRPr/>
            </a:pPr>
            <a:r>
              <a:rPr lang="en-AU" dirty="0">
                <a:solidFill>
                  <a:schemeClr val="accent2">
                    <a:lumMod val="75000"/>
                  </a:schemeClr>
                </a:solidFill>
              </a:rPr>
              <a:t>Aluminium Door Range</a:t>
            </a:r>
          </a:p>
        </p:txBody>
      </p:sp>
      <p:sp>
        <p:nvSpPr>
          <p:cNvPr id="25" name="Rounded Rectangle 24">
            <a:hlinkClick r:id="rId11" action="ppaction://hlinksldjump"/>
            <a:extLst>
              <a:ext uri="{FF2B5EF4-FFF2-40B4-BE49-F238E27FC236}">
                <a16:creationId xmlns:a16="http://schemas.microsoft.com/office/drawing/2014/main" id="{5E84716C-C3C7-4E47-99F0-B1976CD78247}"/>
              </a:ext>
            </a:extLst>
          </p:cNvPr>
          <p:cNvSpPr/>
          <p:nvPr/>
        </p:nvSpPr>
        <p:spPr bwMode="auto">
          <a:xfrm>
            <a:off x="3612152" y="2758110"/>
            <a:ext cx="1089025" cy="257283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/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171450" indent="-171450" defTabSz="449263" eaLnBrk="1">
              <a:lnSpc>
                <a:spcPct val="93000"/>
              </a:lnSpc>
              <a:buClr>
                <a:schemeClr val="bg1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900" dirty="0">
                <a:solidFill>
                  <a:schemeClr val="bg1"/>
                </a:solidFill>
              </a:rPr>
              <a:t>100 SERIES</a:t>
            </a:r>
          </a:p>
        </p:txBody>
      </p:sp>
      <p:sp>
        <p:nvSpPr>
          <p:cNvPr id="34" name="Rounded Rectangle 33">
            <a:hlinkClick r:id="rId11" action="ppaction://hlinksldjump"/>
            <a:extLst>
              <a:ext uri="{FF2B5EF4-FFF2-40B4-BE49-F238E27FC236}">
                <a16:creationId xmlns:a16="http://schemas.microsoft.com/office/drawing/2014/main" id="{DC2469F0-2D26-DA42-ACDD-8288989896F5}"/>
              </a:ext>
            </a:extLst>
          </p:cNvPr>
          <p:cNvSpPr/>
          <p:nvPr/>
        </p:nvSpPr>
        <p:spPr bwMode="auto">
          <a:xfrm>
            <a:off x="4760676" y="2747871"/>
            <a:ext cx="1089025" cy="257283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/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171450" indent="-171450" defTabSz="449263" eaLnBrk="1">
              <a:lnSpc>
                <a:spcPct val="93000"/>
              </a:lnSpc>
              <a:buClr>
                <a:schemeClr val="bg1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900" dirty="0">
                <a:solidFill>
                  <a:schemeClr val="bg1"/>
                </a:solidFill>
              </a:rPr>
              <a:t>200 SERIES</a:t>
            </a:r>
          </a:p>
        </p:txBody>
      </p:sp>
      <p:sp>
        <p:nvSpPr>
          <p:cNvPr id="35" name="Rounded 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99E8825E-0A11-D544-BC91-66829EF1A0A2}"/>
              </a:ext>
            </a:extLst>
          </p:cNvPr>
          <p:cNvSpPr/>
          <p:nvPr/>
        </p:nvSpPr>
        <p:spPr bwMode="auto">
          <a:xfrm>
            <a:off x="5952860" y="2747871"/>
            <a:ext cx="1089025" cy="257283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/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171450" indent="-171450" defTabSz="449263" eaLnBrk="1">
              <a:lnSpc>
                <a:spcPct val="93000"/>
              </a:lnSpc>
              <a:buClr>
                <a:schemeClr val="bg1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900" dirty="0">
                <a:solidFill>
                  <a:schemeClr val="bg1"/>
                </a:solidFill>
              </a:rPr>
              <a:t>300 SERIES</a:t>
            </a:r>
          </a:p>
        </p:txBody>
      </p:sp>
      <p:sp>
        <p:nvSpPr>
          <p:cNvPr id="36" name="Rounded Rectangle 18">
            <a:hlinkClick r:id="rId17" action="ppaction://hlinksldjump"/>
            <a:extLst>
              <a:ext uri="{FF2B5EF4-FFF2-40B4-BE49-F238E27FC236}">
                <a16:creationId xmlns:a16="http://schemas.microsoft.com/office/drawing/2014/main" id="{D9860292-ECBF-1F40-89AE-CCCFBBB9A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407" y="3060880"/>
            <a:ext cx="789466" cy="33064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Sliding Doors</a:t>
            </a:r>
          </a:p>
        </p:txBody>
      </p:sp>
      <p:sp>
        <p:nvSpPr>
          <p:cNvPr id="37" name="Rounded Rectangle 36">
            <a:hlinkClick r:id="rId17" action="ppaction://hlinksldjump"/>
            <a:extLst>
              <a:ext uri="{FF2B5EF4-FFF2-40B4-BE49-F238E27FC236}">
                <a16:creationId xmlns:a16="http://schemas.microsoft.com/office/drawing/2014/main" id="{38619E37-2A3D-1A4C-A715-53F7F3495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836" y="3419130"/>
            <a:ext cx="789466" cy="41867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Stacking Sliding Doors</a:t>
            </a:r>
          </a:p>
        </p:txBody>
      </p:sp>
      <p:sp>
        <p:nvSpPr>
          <p:cNvPr id="38" name="Rounded Rectangle 21">
            <a:hlinkClick r:id="rId18" action="ppaction://hlinksldjump"/>
            <a:extLst>
              <a:ext uri="{FF2B5EF4-FFF2-40B4-BE49-F238E27FC236}">
                <a16:creationId xmlns:a16="http://schemas.microsoft.com/office/drawing/2014/main" id="{44E2E05B-BF9E-3A47-9F8C-190D075D8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407" y="3858490"/>
            <a:ext cx="789466" cy="2917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 err="1">
                <a:solidFill>
                  <a:schemeClr val="bg1"/>
                </a:solidFill>
              </a:rPr>
              <a:t>Bifold</a:t>
            </a:r>
            <a:r>
              <a:rPr lang="en-US" altLang="en-US" sz="800" dirty="0">
                <a:solidFill>
                  <a:schemeClr val="bg1"/>
                </a:solidFill>
              </a:rPr>
              <a:t>  Doors</a:t>
            </a:r>
          </a:p>
        </p:txBody>
      </p:sp>
      <p:sp>
        <p:nvSpPr>
          <p:cNvPr id="39" name="Rounded Rectangle 22">
            <a:hlinkClick r:id="rId19" action="ppaction://hlinksldjump"/>
            <a:extLst>
              <a:ext uri="{FF2B5EF4-FFF2-40B4-BE49-F238E27FC236}">
                <a16:creationId xmlns:a16="http://schemas.microsoft.com/office/drawing/2014/main" id="{68C75EAE-F81E-C14F-BF20-E8993FD59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2152" y="4169856"/>
            <a:ext cx="789466" cy="2917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French Doors</a:t>
            </a:r>
          </a:p>
        </p:txBody>
      </p:sp>
      <p:sp>
        <p:nvSpPr>
          <p:cNvPr id="45" name="Rounded Rectangle 18">
            <a:hlinkClick r:id="rId20" action="ppaction://hlinksldjump"/>
            <a:extLst>
              <a:ext uri="{FF2B5EF4-FFF2-40B4-BE49-F238E27FC236}">
                <a16:creationId xmlns:a16="http://schemas.microsoft.com/office/drawing/2014/main" id="{630D95F4-B6E0-6E49-88F3-18933A5C8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860" y="3060879"/>
            <a:ext cx="789466" cy="33064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Sliding Doors</a:t>
            </a:r>
          </a:p>
        </p:txBody>
      </p:sp>
      <p:sp>
        <p:nvSpPr>
          <p:cNvPr id="51" name="Rounded Rectangle 36">
            <a:hlinkClick r:id="rId20" action="ppaction://hlinksldjump"/>
            <a:extLst>
              <a:ext uri="{FF2B5EF4-FFF2-40B4-BE49-F238E27FC236}">
                <a16:creationId xmlns:a16="http://schemas.microsoft.com/office/drawing/2014/main" id="{27B962FB-480F-404F-AFFC-5413F7C27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860" y="3419129"/>
            <a:ext cx="789466" cy="41867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Stacking Sliding Doors</a:t>
            </a:r>
          </a:p>
        </p:txBody>
      </p:sp>
      <p:sp>
        <p:nvSpPr>
          <p:cNvPr id="52" name="Rounded Rectangle 21">
            <a:hlinkClick r:id="rId21" action="ppaction://hlinksldjump"/>
            <a:extLst>
              <a:ext uri="{FF2B5EF4-FFF2-40B4-BE49-F238E27FC236}">
                <a16:creationId xmlns:a16="http://schemas.microsoft.com/office/drawing/2014/main" id="{7AB8BAFE-49AD-1947-A990-56DF44F31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860" y="3871453"/>
            <a:ext cx="789466" cy="2917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 err="1">
                <a:solidFill>
                  <a:schemeClr val="bg1"/>
                </a:solidFill>
              </a:rPr>
              <a:t>Bifold</a:t>
            </a:r>
            <a:r>
              <a:rPr lang="en-US" altLang="en-US" sz="800" dirty="0">
                <a:solidFill>
                  <a:schemeClr val="bg1"/>
                </a:solidFill>
              </a:rPr>
              <a:t>  Doors</a:t>
            </a:r>
          </a:p>
        </p:txBody>
      </p:sp>
      <p:sp>
        <p:nvSpPr>
          <p:cNvPr id="53" name="Rounded Rectangle 22">
            <a:hlinkClick r:id="rId22" action="ppaction://hlinksldjump"/>
            <a:extLst>
              <a:ext uri="{FF2B5EF4-FFF2-40B4-BE49-F238E27FC236}">
                <a16:creationId xmlns:a16="http://schemas.microsoft.com/office/drawing/2014/main" id="{DC4B5AD5-871A-9948-9C0B-44DB730E6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860" y="4191213"/>
            <a:ext cx="789466" cy="2917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French Doors</a:t>
            </a:r>
          </a:p>
        </p:txBody>
      </p:sp>
      <p:sp>
        <p:nvSpPr>
          <p:cNvPr id="54" name="Rounded Rectangle 18">
            <a:hlinkClick r:id="rId17" action="ppaction://hlinksldjump"/>
            <a:extLst>
              <a:ext uri="{FF2B5EF4-FFF2-40B4-BE49-F238E27FC236}">
                <a16:creationId xmlns:a16="http://schemas.microsoft.com/office/drawing/2014/main" id="{32A1436C-4E13-2F48-9820-7F6F9D32D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7639" y="3065286"/>
            <a:ext cx="789466" cy="33064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Sliding Doors</a:t>
            </a:r>
          </a:p>
        </p:txBody>
      </p:sp>
      <p:sp>
        <p:nvSpPr>
          <p:cNvPr id="55" name="Rounded Rectangle 54">
            <a:hlinkClick r:id="rId17" action="ppaction://hlinksldjump"/>
            <a:extLst>
              <a:ext uri="{FF2B5EF4-FFF2-40B4-BE49-F238E27FC236}">
                <a16:creationId xmlns:a16="http://schemas.microsoft.com/office/drawing/2014/main" id="{E07FF0E3-BF19-8543-B23A-444650C35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0348" y="3419129"/>
            <a:ext cx="789466" cy="41867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Stacking Sliding Doors</a:t>
            </a:r>
          </a:p>
        </p:txBody>
      </p:sp>
      <p:sp>
        <p:nvSpPr>
          <p:cNvPr id="56" name="Rounded Rectangle 21">
            <a:hlinkClick r:id="rId18" action="ppaction://hlinksldjump"/>
            <a:extLst>
              <a:ext uri="{FF2B5EF4-FFF2-40B4-BE49-F238E27FC236}">
                <a16:creationId xmlns:a16="http://schemas.microsoft.com/office/drawing/2014/main" id="{FB0DD047-A972-BE41-B250-A7AE3EBB9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633" y="3865575"/>
            <a:ext cx="789466" cy="2917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 err="1">
                <a:solidFill>
                  <a:schemeClr val="bg1"/>
                </a:solidFill>
              </a:rPr>
              <a:t>Bifold</a:t>
            </a:r>
            <a:r>
              <a:rPr lang="en-US" altLang="en-US" sz="800" dirty="0">
                <a:solidFill>
                  <a:schemeClr val="bg1"/>
                </a:solidFill>
              </a:rPr>
              <a:t>  Doors</a:t>
            </a:r>
          </a:p>
        </p:txBody>
      </p:sp>
      <p:sp>
        <p:nvSpPr>
          <p:cNvPr id="57" name="Rounded Rectangle 22">
            <a:hlinkClick r:id="rId19" action="ppaction://hlinksldjump"/>
            <a:extLst>
              <a:ext uri="{FF2B5EF4-FFF2-40B4-BE49-F238E27FC236}">
                <a16:creationId xmlns:a16="http://schemas.microsoft.com/office/drawing/2014/main" id="{CF4BB001-B991-4C40-A10A-150068622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31" y="4191213"/>
            <a:ext cx="789466" cy="2917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French Doors</a:t>
            </a:r>
          </a:p>
        </p:txBody>
      </p:sp>
      <p:sp>
        <p:nvSpPr>
          <p:cNvPr id="40" name="Rounded Rectangle 39">
            <a:hlinkClick r:id="rId23" action="ppaction://hlinksldjump"/>
            <a:extLst>
              <a:ext uri="{FF2B5EF4-FFF2-40B4-BE49-F238E27FC236}">
                <a16:creationId xmlns:a16="http://schemas.microsoft.com/office/drawing/2014/main" id="{6BC35B51-F0B6-6B4E-B613-9CB04963E639}"/>
              </a:ext>
            </a:extLst>
          </p:cNvPr>
          <p:cNvSpPr/>
          <p:nvPr/>
        </p:nvSpPr>
        <p:spPr bwMode="auto">
          <a:xfrm>
            <a:off x="6096290" y="1156462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23644" name="Picture 62" descr="CWindow%20&amp;%20Doors%20Logo%20CMYK">
            <a:extLst>
              <a:ext uri="{FF2B5EF4-FFF2-40B4-BE49-F238E27FC236}">
                <a16:creationId xmlns:a16="http://schemas.microsoft.com/office/drawing/2014/main" id="{6E31521C-1A06-4F73-A8E2-53C215E64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45" name="Picture 62" descr="CWindow%20&amp;%20Doors%20Logo%20CMYK">
            <a:extLst>
              <a:ext uri="{FF2B5EF4-FFF2-40B4-BE49-F238E27FC236}">
                <a16:creationId xmlns:a16="http://schemas.microsoft.com/office/drawing/2014/main" id="{70349248-A71F-4A03-BD71-829641901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5350"/>
            <a:ext cx="1455738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5">
            <a:extLst>
              <a:ext uri="{FF2B5EF4-FFF2-40B4-BE49-F238E27FC236}">
                <a16:creationId xmlns:a16="http://schemas.microsoft.com/office/drawing/2014/main" id="{E23CC2D1-9785-439F-9E16-ADF0DE12B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 dirty="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922338"/>
            <a:ext cx="446088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25513"/>
            <a:ext cx="542925" cy="192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92075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335" y="92302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03" y="923026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605" y="922069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TEXTURA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5525536" y="913356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793875" y="9255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3575797" y="918563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94" y="1151664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985" y="115166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088" y="1144032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6085540" y="908903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25635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9470AFC9-F114-49E4-B7C8-2F479B0C9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760413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977" y="913356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158875"/>
            <a:ext cx="893763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25640" name="Picture 3" descr="A large lawn in front of a house&#10;&#10;Description automatically generated">
            <a:extLst>
              <a:ext uri="{FF2B5EF4-FFF2-40B4-BE49-F238E27FC236}">
                <a16:creationId xmlns:a16="http://schemas.microsoft.com/office/drawing/2014/main" id="{06BB13FC-9816-4464-8601-E00671993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563" y="1436688"/>
            <a:ext cx="3660775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41" name="TextBox 23">
            <a:extLst>
              <a:ext uri="{FF2B5EF4-FFF2-40B4-BE49-F238E27FC236}">
                <a16:creationId xmlns:a16="http://schemas.microsoft.com/office/drawing/2014/main" id="{D22C212C-B88C-4071-B9C0-23717F898D97}"/>
              </a:ext>
            </a:extLst>
          </p:cNvPr>
          <p:cNvGrpSpPr>
            <a:grpSpLocks/>
          </p:cNvGrpSpPr>
          <p:nvPr/>
        </p:nvGrpSpPr>
        <p:grpSpPr bwMode="auto">
          <a:xfrm>
            <a:off x="88900" y="1676400"/>
            <a:ext cx="3505200" cy="469900"/>
            <a:chOff x="56" y="1056"/>
            <a:chExt cx="2208" cy="296"/>
          </a:xfrm>
        </p:grpSpPr>
        <p:pic>
          <p:nvPicPr>
            <p:cNvPr id="25692" name="TextBox 23">
              <a:hlinkClick r:id="rId16" action="ppaction://hlinksldjump"/>
              <a:extLst>
                <a:ext uri="{FF2B5EF4-FFF2-40B4-BE49-F238E27FC236}">
                  <a16:creationId xmlns:a16="http://schemas.microsoft.com/office/drawing/2014/main" id="{2DF1E055-5ADC-40E2-A1CA-641E3448950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" y="1056"/>
              <a:ext cx="2208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93" name="Text Box 43">
              <a:extLst>
                <a:ext uri="{FF2B5EF4-FFF2-40B4-BE49-F238E27FC236}">
                  <a16:creationId xmlns:a16="http://schemas.microsoft.com/office/drawing/2014/main" id="{0528A93D-C384-414F-888E-EC756861FF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" y="1058"/>
              <a:ext cx="220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AU" altLang="en-US">
                  <a:solidFill>
                    <a:srgbClr val="262699"/>
                  </a:solidFill>
                  <a:latin typeface="Calibri" panose="020F0502020204030204" pitchFamily="34" charset="0"/>
                </a:rPr>
                <a:t>Aluminium Window Range</a:t>
              </a:r>
            </a:p>
          </p:txBody>
        </p:sp>
      </p:grpSp>
      <p:sp>
        <p:nvSpPr>
          <p:cNvPr id="25" name="Rounded Rectangle 24">
            <a:hlinkClick r:id="rId11" action="ppaction://hlinksldjump"/>
            <a:extLst>
              <a:ext uri="{FF2B5EF4-FFF2-40B4-BE49-F238E27FC236}">
                <a16:creationId xmlns:a16="http://schemas.microsoft.com/office/drawing/2014/main" id="{55DD5F73-13AB-6748-8EB2-8397268A1459}"/>
              </a:ext>
            </a:extLst>
          </p:cNvPr>
          <p:cNvSpPr/>
          <p:nvPr/>
        </p:nvSpPr>
        <p:spPr bwMode="auto">
          <a:xfrm>
            <a:off x="161014" y="2405054"/>
            <a:ext cx="1057495" cy="294361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/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171450" indent="-171450" defTabSz="449263" eaLnBrk="1">
              <a:lnSpc>
                <a:spcPct val="93000"/>
              </a:lnSpc>
              <a:buClr>
                <a:schemeClr val="bg1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900" dirty="0">
                <a:solidFill>
                  <a:schemeClr val="bg1"/>
                </a:solidFill>
              </a:rPr>
              <a:t>100 SERIES</a:t>
            </a:r>
          </a:p>
        </p:txBody>
      </p:sp>
      <p:sp>
        <p:nvSpPr>
          <p:cNvPr id="34" name="Rounded Rectangle 33">
            <a:hlinkClick r:id="rId11" action="ppaction://hlinksldjump"/>
            <a:extLst>
              <a:ext uri="{FF2B5EF4-FFF2-40B4-BE49-F238E27FC236}">
                <a16:creationId xmlns:a16="http://schemas.microsoft.com/office/drawing/2014/main" id="{E7DCDA15-CD39-2F4C-9147-D442092BAB53}"/>
              </a:ext>
            </a:extLst>
          </p:cNvPr>
          <p:cNvSpPr/>
          <p:nvPr/>
        </p:nvSpPr>
        <p:spPr bwMode="auto">
          <a:xfrm>
            <a:off x="1317035" y="2404105"/>
            <a:ext cx="1057495" cy="298876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/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171450" indent="-171450" defTabSz="449263" eaLnBrk="1">
              <a:lnSpc>
                <a:spcPct val="93000"/>
              </a:lnSpc>
              <a:buClr>
                <a:schemeClr val="bg1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900" dirty="0">
                <a:solidFill>
                  <a:schemeClr val="bg1"/>
                </a:solidFill>
              </a:rPr>
              <a:t>200 SERIES</a:t>
            </a:r>
          </a:p>
        </p:txBody>
      </p:sp>
      <p:sp>
        <p:nvSpPr>
          <p:cNvPr id="35" name="Rounded 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2B8EE44-D161-8447-9ECF-D13D9BE51260}"/>
              </a:ext>
            </a:extLst>
          </p:cNvPr>
          <p:cNvSpPr/>
          <p:nvPr/>
        </p:nvSpPr>
        <p:spPr bwMode="auto">
          <a:xfrm>
            <a:off x="2447818" y="2402796"/>
            <a:ext cx="1057493" cy="298876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/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171450" indent="-171450" defTabSz="449263" eaLnBrk="1">
              <a:lnSpc>
                <a:spcPct val="93000"/>
              </a:lnSpc>
              <a:buClr>
                <a:schemeClr val="bg1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900" dirty="0">
                <a:solidFill>
                  <a:schemeClr val="bg1"/>
                </a:solidFill>
              </a:rPr>
              <a:t>300 SERIES</a:t>
            </a:r>
          </a:p>
        </p:txBody>
      </p:sp>
      <p:sp>
        <p:nvSpPr>
          <p:cNvPr id="36" name="Rounded Rectangle 19">
            <a:hlinkClick r:id="rId18" action="ppaction://hlinksldjump"/>
            <a:extLst>
              <a:ext uri="{FF2B5EF4-FFF2-40B4-BE49-F238E27FC236}">
                <a16:creationId xmlns:a16="http://schemas.microsoft.com/office/drawing/2014/main" id="{BE0DAD7E-87F0-8446-BD1A-5C9FB70FD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5817" y="2732873"/>
            <a:ext cx="800295" cy="29436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Sliding Windows</a:t>
            </a:r>
          </a:p>
        </p:txBody>
      </p:sp>
      <p:sp>
        <p:nvSpPr>
          <p:cNvPr id="37" name="Rounded Rectangle 29">
            <a:hlinkClick r:id="rId19" action="ppaction://hlinksldjump"/>
            <a:extLst>
              <a:ext uri="{FF2B5EF4-FFF2-40B4-BE49-F238E27FC236}">
                <a16:creationId xmlns:a16="http://schemas.microsoft.com/office/drawing/2014/main" id="{FE215008-6C3F-1149-B879-61C94FED0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048" y="3058435"/>
            <a:ext cx="800295" cy="29436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Awning Windows</a:t>
            </a:r>
          </a:p>
        </p:txBody>
      </p:sp>
      <p:sp>
        <p:nvSpPr>
          <p:cNvPr id="38" name="Rounded Rectangle 32">
            <a:hlinkClick r:id="rId20" action="ppaction://hlinksldjump"/>
            <a:extLst>
              <a:ext uri="{FF2B5EF4-FFF2-40B4-BE49-F238E27FC236}">
                <a16:creationId xmlns:a16="http://schemas.microsoft.com/office/drawing/2014/main" id="{0AB57203-E578-554C-BA76-85BA0F303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048" y="3392777"/>
            <a:ext cx="814498" cy="27544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Bifold  Windows</a:t>
            </a:r>
          </a:p>
        </p:txBody>
      </p:sp>
      <p:sp>
        <p:nvSpPr>
          <p:cNvPr id="39" name="Rounded Rectangle 19">
            <a:hlinkClick r:id="rId21" action="ppaction://hlinksldjump"/>
            <a:extLst>
              <a:ext uri="{FF2B5EF4-FFF2-40B4-BE49-F238E27FC236}">
                <a16:creationId xmlns:a16="http://schemas.microsoft.com/office/drawing/2014/main" id="{97E3EFAD-2D50-E34D-B2F0-96876435D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1391" y="2732873"/>
            <a:ext cx="863991" cy="29436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Sliding Windows</a:t>
            </a:r>
          </a:p>
        </p:txBody>
      </p:sp>
      <p:sp>
        <p:nvSpPr>
          <p:cNvPr id="40" name="Rounded Rectangle 29">
            <a:hlinkClick r:id="rId22" action="ppaction://hlinksldjump"/>
            <a:extLst>
              <a:ext uri="{FF2B5EF4-FFF2-40B4-BE49-F238E27FC236}">
                <a16:creationId xmlns:a16="http://schemas.microsoft.com/office/drawing/2014/main" id="{A9BA2B5A-59C3-1941-BCD1-E6867D2CB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104" y="3068046"/>
            <a:ext cx="856142" cy="29436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Awning Windows</a:t>
            </a:r>
          </a:p>
        </p:txBody>
      </p:sp>
      <p:sp>
        <p:nvSpPr>
          <p:cNvPr id="41" name="Rounded Rectangle 31">
            <a:hlinkClick r:id="rId23" action="ppaction://hlinksldjump"/>
            <a:extLst>
              <a:ext uri="{FF2B5EF4-FFF2-40B4-BE49-F238E27FC236}">
                <a16:creationId xmlns:a16="http://schemas.microsoft.com/office/drawing/2014/main" id="{21347D9C-EE87-4944-8A25-0B58349C5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1879" y="3698595"/>
            <a:ext cx="863991" cy="3189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Casement Windows</a:t>
            </a:r>
          </a:p>
        </p:txBody>
      </p:sp>
      <p:sp>
        <p:nvSpPr>
          <p:cNvPr id="42" name="Rounded Rectangle 32">
            <a:hlinkClick r:id="rId20" action="ppaction://hlinksldjump"/>
            <a:extLst>
              <a:ext uri="{FF2B5EF4-FFF2-40B4-BE49-F238E27FC236}">
                <a16:creationId xmlns:a16="http://schemas.microsoft.com/office/drawing/2014/main" id="{45D51471-42CA-5F4F-A572-47DD02857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561" y="3392777"/>
            <a:ext cx="855227" cy="27544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>
                <a:solidFill>
                  <a:schemeClr val="bg1"/>
                </a:solidFill>
              </a:rPr>
              <a:t>Bifold  Windows</a:t>
            </a:r>
          </a:p>
        </p:txBody>
      </p:sp>
      <p:sp>
        <p:nvSpPr>
          <p:cNvPr id="43" name="Rounded Rectangle 19">
            <a:hlinkClick r:id="rId21" action="ppaction://hlinksldjump"/>
            <a:extLst>
              <a:ext uri="{FF2B5EF4-FFF2-40B4-BE49-F238E27FC236}">
                <a16:creationId xmlns:a16="http://schemas.microsoft.com/office/drawing/2014/main" id="{7875AB74-E86D-1144-B09A-73EE3D290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918" y="2738808"/>
            <a:ext cx="849716" cy="29436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Sliding Windows</a:t>
            </a:r>
          </a:p>
        </p:txBody>
      </p:sp>
      <p:sp>
        <p:nvSpPr>
          <p:cNvPr id="45" name="Rounded Rectangle 29">
            <a:hlinkClick r:id="rId22" action="ppaction://hlinksldjump"/>
            <a:extLst>
              <a:ext uri="{FF2B5EF4-FFF2-40B4-BE49-F238E27FC236}">
                <a16:creationId xmlns:a16="http://schemas.microsoft.com/office/drawing/2014/main" id="{B9EA59E3-3860-9E4F-B4BD-537573731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9" y="3068382"/>
            <a:ext cx="855298" cy="29436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Awning Windows</a:t>
            </a:r>
          </a:p>
        </p:txBody>
      </p:sp>
      <p:sp>
        <p:nvSpPr>
          <p:cNvPr id="51" name="Rounded Rectangle 30">
            <a:hlinkClick r:id="rId24" action="ppaction://hlinksldjump"/>
            <a:extLst>
              <a:ext uri="{FF2B5EF4-FFF2-40B4-BE49-F238E27FC236}">
                <a16:creationId xmlns:a16="http://schemas.microsoft.com/office/drawing/2014/main" id="{3ACF6ED8-5C6C-5644-BCF2-AA8ED76BF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807" y="3383383"/>
            <a:ext cx="858983" cy="43307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Double Hung Windows</a:t>
            </a:r>
          </a:p>
        </p:txBody>
      </p:sp>
      <p:sp>
        <p:nvSpPr>
          <p:cNvPr id="52" name="Rounded Rectangle 32">
            <a:hlinkClick r:id="rId20" action="ppaction://hlinksldjump"/>
            <a:extLst>
              <a:ext uri="{FF2B5EF4-FFF2-40B4-BE49-F238E27FC236}">
                <a16:creationId xmlns:a16="http://schemas.microsoft.com/office/drawing/2014/main" id="{62CA84DC-DDBA-3447-A0BF-CC79347AE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64" y="3845602"/>
            <a:ext cx="850670" cy="27544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>
                <a:solidFill>
                  <a:schemeClr val="bg1"/>
                </a:solidFill>
              </a:rPr>
              <a:t>Bifold  Windows</a:t>
            </a:r>
          </a:p>
        </p:txBody>
      </p:sp>
      <p:sp>
        <p:nvSpPr>
          <p:cNvPr id="53" name="Rounded Rectangle 34">
            <a:hlinkClick r:id="rId20" action="ppaction://hlinksldjump"/>
            <a:extLst>
              <a:ext uri="{FF2B5EF4-FFF2-40B4-BE49-F238E27FC236}">
                <a16:creationId xmlns:a16="http://schemas.microsoft.com/office/drawing/2014/main" id="{35268170-73A9-514F-AE65-0AD782838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807" y="4179071"/>
            <a:ext cx="858983" cy="26604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en-US" sz="800" dirty="0">
                <a:solidFill>
                  <a:schemeClr val="bg1"/>
                </a:solidFill>
              </a:rPr>
              <a:t>Louvre Windows</a:t>
            </a:r>
          </a:p>
        </p:txBody>
      </p:sp>
      <p:sp>
        <p:nvSpPr>
          <p:cNvPr id="54" name="Rounded Rectangle 53">
            <a:hlinkClick r:id="rId25" action="ppaction://hlinksldjump"/>
            <a:extLst>
              <a:ext uri="{FF2B5EF4-FFF2-40B4-BE49-F238E27FC236}">
                <a16:creationId xmlns:a16="http://schemas.microsoft.com/office/drawing/2014/main" id="{513C6E8C-DEE0-C34C-A630-5A6857B8D788}"/>
              </a:ext>
            </a:extLst>
          </p:cNvPr>
          <p:cNvSpPr/>
          <p:nvPr/>
        </p:nvSpPr>
        <p:spPr bwMode="auto">
          <a:xfrm>
            <a:off x="6096290" y="1156462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25690" name="Picture 62" descr="CWindow%20&amp;%20Doors%20Logo%20CMYK">
            <a:extLst>
              <a:ext uri="{FF2B5EF4-FFF2-40B4-BE49-F238E27FC236}">
                <a16:creationId xmlns:a16="http://schemas.microsoft.com/office/drawing/2014/main" id="{C517A1AD-650A-4018-AAA3-743B48CF7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1" name="Picture 62" descr="CWindow%20&amp;%20Doors%20Logo%20CMYK">
            <a:extLst>
              <a:ext uri="{FF2B5EF4-FFF2-40B4-BE49-F238E27FC236}">
                <a16:creationId xmlns:a16="http://schemas.microsoft.com/office/drawing/2014/main" id="{B47A8EEB-63B8-4316-92B6-785F3BB1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0588"/>
            <a:ext cx="146526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5">
            <a:extLst>
              <a:ext uri="{FF2B5EF4-FFF2-40B4-BE49-F238E27FC236}">
                <a16:creationId xmlns:a16="http://schemas.microsoft.com/office/drawing/2014/main" id="{8CAD752B-FFAF-4907-9B6A-429D58A76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179111" y="4109130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238" y="2853335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238" y="3085668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238" y="3324569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179769" y="4364598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27683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5504E1C8-9351-4993-89DB-E220481C8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4165600"/>
            <a:ext cx="490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49" y="3822807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27688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21DB8F-0425-4996-B7EA-B9BADC698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313" y="960438"/>
            <a:ext cx="4767262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9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09A5BC-823A-4C66-B5BF-67550A127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5725" y="2298700"/>
            <a:ext cx="47688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>
            <a:hlinkClick r:id="rId17" action="ppaction://hlinksldjump"/>
            <a:extLst>
              <a:ext uri="{FF2B5EF4-FFF2-40B4-BE49-F238E27FC236}">
                <a16:creationId xmlns:a16="http://schemas.microsoft.com/office/drawing/2014/main" id="{D2DCAEC3-3D33-AF4F-B251-05DA75F4E36B}"/>
              </a:ext>
            </a:extLst>
          </p:cNvPr>
          <p:cNvSpPr/>
          <p:nvPr/>
        </p:nvSpPr>
        <p:spPr bwMode="auto">
          <a:xfrm>
            <a:off x="194146" y="4603843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27693" name="Picture 62" descr="CWindow%20&amp;%20Doors%20Logo%20CMYK">
            <a:extLst>
              <a:ext uri="{FF2B5EF4-FFF2-40B4-BE49-F238E27FC236}">
                <a16:creationId xmlns:a16="http://schemas.microsoft.com/office/drawing/2014/main" id="{7FBA462E-F61C-4409-A55D-0AADE3D17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4" name="Picture 62" descr="CWindow%20&amp;%20Doors%20Logo%20CMYK">
            <a:extLst>
              <a:ext uri="{FF2B5EF4-FFF2-40B4-BE49-F238E27FC236}">
                <a16:creationId xmlns:a16="http://schemas.microsoft.com/office/drawing/2014/main" id="{2D389BB8-38F3-4CF5-8486-364136DC5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650" y="4732338"/>
            <a:ext cx="13874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7A18A995-5B28-464D-AE0C-FD33F72B4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3875" y="2138363"/>
            <a:ext cx="26416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5">
            <a:extLst>
              <a:ext uri="{FF2B5EF4-FFF2-40B4-BE49-F238E27FC236}">
                <a16:creationId xmlns:a16="http://schemas.microsoft.com/office/drawing/2014/main" id="{88E9BBFC-06A5-4344-9679-580E6214D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0388" y="388938"/>
            <a:ext cx="42910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4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922338"/>
            <a:ext cx="446088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5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25513"/>
            <a:ext cx="542925" cy="192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6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92075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7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335" y="92302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8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03" y="923026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9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605" y="922069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29713" name="TextBox 9">
            <a:extLst>
              <a:ext uri="{FF2B5EF4-FFF2-40B4-BE49-F238E27FC236}">
                <a16:creationId xmlns:a16="http://schemas.microsoft.com/office/drawing/2014/main" id="{300248D7-6710-43D6-B562-A51741EAF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8" y="2525713"/>
            <a:ext cx="538638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62421E"/>
                </a:solidFill>
              </a:rPr>
              <a:t>Aluminium Products available with </a:t>
            </a:r>
            <a:r>
              <a:rPr lang="en-US" altLang="en-US" sz="1400" b="1" dirty="0">
                <a:solidFill>
                  <a:srgbClr val="62421E"/>
                </a:solidFill>
              </a:rPr>
              <a:t>U Value of 3.1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62421E"/>
                </a:solidFill>
              </a:rPr>
              <a:t>Timber Products available with </a:t>
            </a:r>
            <a:r>
              <a:rPr lang="en-US" altLang="en-US" sz="1400" b="1" dirty="0">
                <a:solidFill>
                  <a:srgbClr val="62421E"/>
                </a:solidFill>
              </a:rPr>
              <a:t>U Value of 1.9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62421E"/>
                </a:solidFill>
              </a:rPr>
              <a:t>Aluminium </a:t>
            </a:r>
            <a:r>
              <a:rPr lang="en-US" altLang="en-US" sz="1400" b="1" dirty="0">
                <a:solidFill>
                  <a:srgbClr val="62421E"/>
                </a:solidFill>
              </a:rPr>
              <a:t>Shading Co-efficient Ratings at .73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62421E"/>
                </a:solidFill>
              </a:rPr>
              <a:t>Timber </a:t>
            </a:r>
            <a:r>
              <a:rPr lang="en-US" altLang="en-US" sz="1400" b="1" dirty="0">
                <a:solidFill>
                  <a:srgbClr val="62421E"/>
                </a:solidFill>
              </a:rPr>
              <a:t>Shading Co-efficient Ratings at .64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62421E"/>
                </a:solidFill>
              </a:rPr>
              <a:t>BAL Ratings for </a:t>
            </a:r>
            <a:r>
              <a:rPr lang="en-US" altLang="en-US" sz="1400" dirty="0" err="1">
                <a:solidFill>
                  <a:srgbClr val="62421E"/>
                </a:solidFill>
              </a:rPr>
              <a:t>aluminium</a:t>
            </a:r>
            <a:r>
              <a:rPr lang="en-US" altLang="en-US" sz="1400" dirty="0">
                <a:solidFill>
                  <a:srgbClr val="62421E"/>
                </a:solidFill>
              </a:rPr>
              <a:t> products up to </a:t>
            </a:r>
            <a:r>
              <a:rPr lang="en-US" altLang="en-US" sz="1400" b="1" dirty="0">
                <a:solidFill>
                  <a:srgbClr val="62421E"/>
                </a:solidFill>
              </a:rPr>
              <a:t>BAL 40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62421E"/>
                </a:solidFill>
              </a:rPr>
              <a:t>BAL Ratings for timber products up to </a:t>
            </a:r>
            <a:r>
              <a:rPr lang="en-US" altLang="en-US" sz="1400" b="1" dirty="0">
                <a:solidFill>
                  <a:srgbClr val="62421E"/>
                </a:solidFill>
              </a:rPr>
              <a:t>BAL 29</a:t>
            </a:r>
          </a:p>
        </p:txBody>
      </p:sp>
      <p:sp>
        <p:nvSpPr>
          <p:cNvPr id="32" name="Rounded Rectangle 31">
            <a:hlinkClick r:id="rId10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5525536" y="913356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29717" name="TextBox 10">
            <a:extLst>
              <a:ext uri="{FF2B5EF4-FFF2-40B4-BE49-F238E27FC236}">
                <a16:creationId xmlns:a16="http://schemas.microsoft.com/office/drawing/2014/main" id="{971FF69F-8E82-46D6-8CC2-565181E26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8" y="1735138"/>
            <a:ext cx="5410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dirty="0">
                <a:solidFill>
                  <a:srgbClr val="62421E"/>
                </a:solidFill>
              </a:rPr>
              <a:t>All timber and </a:t>
            </a:r>
            <a:r>
              <a:rPr lang="en-US" altLang="en-US" dirty="0" err="1">
                <a:solidFill>
                  <a:srgbClr val="62421E"/>
                </a:solidFill>
              </a:rPr>
              <a:t>aluminium</a:t>
            </a:r>
            <a:r>
              <a:rPr lang="en-US" altLang="en-US" dirty="0">
                <a:solidFill>
                  <a:srgbClr val="62421E"/>
                </a:solidFill>
              </a:rPr>
              <a:t> products are WERS tested and accredited</a:t>
            </a:r>
          </a:p>
        </p:txBody>
      </p:sp>
      <p:sp>
        <p:nvSpPr>
          <p:cNvPr id="33" name="Rounded Rectangle 32">
            <a:hlinkClick r:id="rId11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793875" y="9255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29719" name="TextBox 4">
            <a:extLst>
              <a:ext uri="{FF2B5EF4-FFF2-40B4-BE49-F238E27FC236}">
                <a16:creationId xmlns:a16="http://schemas.microsoft.com/office/drawing/2014/main" id="{1F72F22C-C77E-4D7D-9FAA-F5302105D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" y="1366838"/>
            <a:ext cx="6108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rgbClr val="62421E"/>
                </a:solidFill>
              </a:rPr>
              <a:t>ENERGY RATINGS AND PERFORMANCE</a:t>
            </a:r>
          </a:p>
        </p:txBody>
      </p:sp>
      <p:sp>
        <p:nvSpPr>
          <p:cNvPr id="44" name="Rounded Rectangle 43">
            <a:hlinkClick r:id="rId12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3575797" y="918563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2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94" y="1151664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2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985" y="115166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2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088" y="1144032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3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6085540" y="908903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29735" name="TextBox 10">
            <a:hlinkClick r:id="rId14" action="ppaction://hlinksldjump"/>
            <a:extLst>
              <a:ext uri="{FF2B5EF4-FFF2-40B4-BE49-F238E27FC236}">
                <a16:creationId xmlns:a16="http://schemas.microsoft.com/office/drawing/2014/main" id="{B55B0C25-A80C-4C28-A2B8-C429E696B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760413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9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977" y="913356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5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158875"/>
            <a:ext cx="893763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29740" name="Picture 8">
            <a:extLst>
              <a:ext uri="{FF2B5EF4-FFF2-40B4-BE49-F238E27FC236}">
                <a16:creationId xmlns:a16="http://schemas.microsoft.com/office/drawing/2014/main" id="{25ADA31C-E6AA-4D38-B6EA-CC260A80E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350" y="2168525"/>
            <a:ext cx="11271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1" name="Picture 35" descr="A sunset over a fire&#10;&#10;Description automatically generated">
            <a:extLst>
              <a:ext uri="{FF2B5EF4-FFF2-40B4-BE49-F238E27FC236}">
                <a16:creationId xmlns:a16="http://schemas.microsoft.com/office/drawing/2014/main" id="{F735E7AB-C613-4D97-9A78-F0810CD85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175" y="3494088"/>
            <a:ext cx="1892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le 33">
            <a:hlinkClick r:id="rId18" action="ppaction://hlinksldjump"/>
            <a:extLst>
              <a:ext uri="{FF2B5EF4-FFF2-40B4-BE49-F238E27FC236}">
                <a16:creationId xmlns:a16="http://schemas.microsoft.com/office/drawing/2014/main" id="{62E96410-9A35-7B40-A509-AB7A1AFD35BF}"/>
              </a:ext>
            </a:extLst>
          </p:cNvPr>
          <p:cNvSpPr/>
          <p:nvPr/>
        </p:nvSpPr>
        <p:spPr bwMode="auto">
          <a:xfrm>
            <a:off x="6096290" y="1156462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29745" name="Picture 62" descr="CWindow%20&amp;%20Doors%20Logo%20CMYK">
            <a:extLst>
              <a:ext uri="{FF2B5EF4-FFF2-40B4-BE49-F238E27FC236}">
                <a16:creationId xmlns:a16="http://schemas.microsoft.com/office/drawing/2014/main" id="{45EA7936-5BF3-42DD-83F3-89AFC7C17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6" name="Picture 62" descr="CWindow%20&amp;%20Doors%20Logo%20CMYK">
            <a:extLst>
              <a:ext uri="{FF2B5EF4-FFF2-40B4-BE49-F238E27FC236}">
                <a16:creationId xmlns:a16="http://schemas.microsoft.com/office/drawing/2014/main" id="{2F8FEE6F-FB5F-41AE-B8A9-2B55DA1D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0588"/>
            <a:ext cx="146526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5">
            <a:extLst>
              <a:ext uri="{FF2B5EF4-FFF2-40B4-BE49-F238E27FC236}">
                <a16:creationId xmlns:a16="http://schemas.microsoft.com/office/drawing/2014/main" id="{F8F019D0-D006-4B46-8A8C-09E995FDB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922338"/>
            <a:ext cx="446088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25513"/>
            <a:ext cx="542925" cy="192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92075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335" y="92302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03" y="923026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605" y="922069"/>
            <a:ext cx="701724" cy="20002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TEXTURA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5525536" y="913356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793875" y="9255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3575797" y="918563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94" y="1151664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985" y="115166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088" y="1144032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6085540" y="908903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31779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10D462D3-321D-476B-B132-60E9CB0A4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760413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977" y="913356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158875"/>
            <a:ext cx="893763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sp>
        <p:nvSpPr>
          <p:cNvPr id="31784" name="TextBox 30">
            <a:extLst>
              <a:ext uri="{FF2B5EF4-FFF2-40B4-BE49-F238E27FC236}">
                <a16:creationId xmlns:a16="http://schemas.microsoft.com/office/drawing/2014/main" id="{D1C7E98C-0A1D-42B3-9B36-C2CA0807A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1360488"/>
            <a:ext cx="56896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9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9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9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9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spcAft>
                <a:spcPct val="0"/>
              </a:spcAft>
            </a:pPr>
            <a:r>
              <a:rPr lang="en-US" altLang="en-US" sz="1600" b="1">
                <a:solidFill>
                  <a:srgbClr val="62421E"/>
                </a:solidFill>
              </a:rPr>
              <a:t>Qualification Process to Obtain a Quote from Canterbury</a:t>
            </a:r>
          </a:p>
        </p:txBody>
      </p:sp>
      <p:sp>
        <p:nvSpPr>
          <p:cNvPr id="43" name="Rounded Rectangle 42">
            <a:hlinkClick r:id="rId15" action="ppaction://hlinksldjump"/>
            <a:extLst>
              <a:ext uri="{FF2B5EF4-FFF2-40B4-BE49-F238E27FC236}">
                <a16:creationId xmlns:a16="http://schemas.microsoft.com/office/drawing/2014/main" id="{8663847F-F1C2-2B47-9596-289C509B290D}"/>
              </a:ext>
            </a:extLst>
          </p:cNvPr>
          <p:cNvSpPr/>
          <p:nvPr/>
        </p:nvSpPr>
        <p:spPr bwMode="auto">
          <a:xfrm>
            <a:off x="6096290" y="1156462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sp>
        <p:nvSpPr>
          <p:cNvPr id="31788" name="TextBox 3">
            <a:extLst>
              <a:ext uri="{FF2B5EF4-FFF2-40B4-BE49-F238E27FC236}">
                <a16:creationId xmlns:a16="http://schemas.microsoft.com/office/drawing/2014/main" id="{392BAE38-AFEE-4D68-AD2F-98AA76B2F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1681163"/>
            <a:ext cx="6823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AU" altLang="en-US" sz="1200"/>
              <a:t>Email the Canterbury Account Manager directly.</a:t>
            </a:r>
          </a:p>
          <a:p>
            <a:endParaRPr lang="en-AU" altLang="en-US" sz="1200"/>
          </a:p>
          <a:p>
            <a:r>
              <a:rPr lang="en-AU" altLang="en-US" sz="1200"/>
              <a:t>Floorplan, elevations, window &amp; door schedule, energy report &amp; BAL rating required.</a:t>
            </a:r>
          </a:p>
          <a:p>
            <a:endParaRPr lang="en-AU" altLang="en-US" sz="1200"/>
          </a:p>
          <a:p>
            <a:r>
              <a:rPr lang="en-AU" altLang="en-US" sz="1200"/>
              <a:t>Document any changes required that are not on the plans</a:t>
            </a:r>
          </a:p>
          <a:p>
            <a:endParaRPr lang="en-AU" altLang="en-US" sz="1200"/>
          </a:p>
          <a:p>
            <a:r>
              <a:rPr lang="en-AU" altLang="en-US" sz="1200"/>
              <a:t>Let the Canterbury Account Manager know of the urgency of the quote.   Has the job started?</a:t>
            </a:r>
          </a:p>
          <a:p>
            <a:endParaRPr lang="en-AU" altLang="en-US" sz="1200"/>
          </a:p>
          <a:p>
            <a:r>
              <a:rPr lang="en-AU" altLang="en-US" sz="1200"/>
              <a:t>Allow approximately 5 to 7 working days to get a quote back.</a:t>
            </a:r>
          </a:p>
          <a:p>
            <a:endParaRPr lang="en-AU" altLang="en-US" sz="1200"/>
          </a:p>
          <a:p>
            <a:r>
              <a:rPr lang="en-AU" altLang="en-US" sz="1200"/>
              <a:t>Welcome the Canterbury Account Manager to discuss the quote with you.</a:t>
            </a:r>
          </a:p>
        </p:txBody>
      </p:sp>
      <p:pic>
        <p:nvPicPr>
          <p:cNvPr id="31789" name="Picture 62" descr="CWindow%20&amp;%20Doors%20Logo%20CMYK">
            <a:extLst>
              <a:ext uri="{FF2B5EF4-FFF2-40B4-BE49-F238E27FC236}">
                <a16:creationId xmlns:a16="http://schemas.microsoft.com/office/drawing/2014/main" id="{BA15CF8A-7BAA-4914-AF7B-65100266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0" name="Picture 62" descr="CWindow%20&amp;%20Doors%20Logo%20CMYK">
            <a:extLst>
              <a:ext uri="{FF2B5EF4-FFF2-40B4-BE49-F238E27FC236}">
                <a16:creationId xmlns:a16="http://schemas.microsoft.com/office/drawing/2014/main" id="{AEF3246A-9C75-422D-A105-9985D932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650" y="4730750"/>
            <a:ext cx="139223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5">
            <a:extLst>
              <a:ext uri="{FF2B5EF4-FFF2-40B4-BE49-F238E27FC236}">
                <a16:creationId xmlns:a16="http://schemas.microsoft.com/office/drawing/2014/main" id="{7C11189F-EE9F-40DB-821B-AD661DC38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922338"/>
            <a:ext cx="446088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25513"/>
            <a:ext cx="542925" cy="192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92075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335" y="92302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03" y="923026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605" y="922069"/>
            <a:ext cx="701724" cy="20002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TEXTURA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5525536" y="913356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793875" y="9255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3575797" y="918563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94" y="1151664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985" y="115166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088" y="1144032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6085540" y="908903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33827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77E929E3-BD98-4198-8CAC-A642388BC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760413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977" y="913356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158875"/>
            <a:ext cx="893763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sp>
        <p:nvSpPr>
          <p:cNvPr id="33832" name="TextBox 30">
            <a:extLst>
              <a:ext uri="{FF2B5EF4-FFF2-40B4-BE49-F238E27FC236}">
                <a16:creationId xmlns:a16="http://schemas.microsoft.com/office/drawing/2014/main" id="{5B5AFB24-F333-4E5D-92E6-754EF096C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1360488"/>
            <a:ext cx="56896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9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9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9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9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spcAft>
                <a:spcPct val="0"/>
              </a:spcAft>
            </a:pPr>
            <a:r>
              <a:rPr lang="en-US" altLang="en-US" sz="1600" b="1">
                <a:solidFill>
                  <a:srgbClr val="62421E"/>
                </a:solidFill>
              </a:rPr>
              <a:t>Quote and Order Process </a:t>
            </a: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BAB5BEDC-6BBA-7E45-8480-6649E6934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633538"/>
            <a:ext cx="2017712" cy="882650"/>
          </a:xfrm>
          <a:prstGeom prst="rect">
            <a:avLst/>
          </a:prstGeom>
          <a:solidFill>
            <a:srgbClr val="D9AB79">
              <a:alpha val="72000"/>
            </a:srgbClr>
          </a:solidFill>
          <a:ln>
            <a:noFill/>
          </a:ln>
          <a:effectLst>
            <a:outerShdw blurRad="50800" dist="38100" dir="2700000" algn="tl" rotWithShape="0">
              <a:srgbClr val="886A4A">
                <a:alpha val="43000"/>
              </a:srgbClr>
            </a:outerShdw>
          </a:effectLst>
        </p:spPr>
        <p:txBody>
          <a:bodyPr lIns="69831" tIns="36312" rIns="69831" bIns="36312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ctr" defTabSz="449238">
              <a:lnSpc>
                <a:spcPct val="93000"/>
              </a:lnSpc>
              <a:spcBef>
                <a:spcPts val="679"/>
              </a:spcBef>
              <a:buSzPct val="100000"/>
              <a:buFont typeface="Times New Roman" charset="0"/>
              <a:buNone/>
              <a:defRPr/>
            </a:pPr>
            <a:endParaRPr lang="en-US" sz="1100" dirty="0">
              <a:solidFill>
                <a:srgbClr val="412B15"/>
              </a:solidFill>
              <a:latin typeface="Frutiger LT Std 45 Light" charset="0"/>
            </a:endParaRPr>
          </a:p>
          <a:p>
            <a:pPr algn="ctr" defTabSz="449238">
              <a:lnSpc>
                <a:spcPct val="93000"/>
              </a:lnSpc>
              <a:spcBef>
                <a:spcPts val="679"/>
              </a:spcBef>
              <a:buSzPct val="100000"/>
              <a:buFont typeface="Times New Roman" charset="0"/>
              <a:buNone/>
              <a:defRPr/>
            </a:pPr>
            <a:r>
              <a:rPr lang="en-US" sz="1100" dirty="0">
                <a:solidFill>
                  <a:srgbClr val="412B15"/>
                </a:solidFill>
                <a:latin typeface="Frutiger LT Std 45 Light" charset="0"/>
              </a:rPr>
              <a:t>Email or give the building plans to Canterbury Rep</a:t>
            </a:r>
          </a:p>
          <a:p>
            <a:pPr algn="ctr" defTabSz="449238">
              <a:lnSpc>
                <a:spcPct val="93000"/>
              </a:lnSpc>
              <a:spcBef>
                <a:spcPts val="679"/>
              </a:spcBef>
              <a:buSzPct val="100000"/>
              <a:buFont typeface="Times New Roman" charset="0"/>
              <a:buNone/>
              <a:defRPr/>
            </a:pPr>
            <a:endParaRPr lang="en-US" sz="1100" dirty="0">
              <a:solidFill>
                <a:srgbClr val="412B15"/>
              </a:solidFill>
              <a:latin typeface="Frutiger LT Std 45 Light" charset="0"/>
            </a:endParaRP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137A0B24-BC04-214F-AAA5-FD1F100EE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3067050"/>
            <a:ext cx="2017713" cy="73183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63500" dist="38099" dir="2700000" algn="ctr" rotWithShape="0">
              <a:srgbClr val="886A4A">
                <a:alpha val="75000"/>
              </a:srgbClr>
            </a:outerShdw>
          </a:effectLst>
          <a:extLst>
            <a:ext uri="{91240B29-F687-4f45-9708-019B960494DF}"/>
          </a:extLst>
        </p:spPr>
        <p:txBody>
          <a:bodyPr lIns="69831" tIns="36312" rIns="69831" bIns="36312">
            <a:spAutoFit/>
          </a:bodyPr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ctr" defTabSz="449238">
              <a:lnSpc>
                <a:spcPct val="93000"/>
              </a:lnSpc>
              <a:spcBef>
                <a:spcPts val="204"/>
              </a:spcBef>
              <a:buSzPct val="100000"/>
              <a:buFont typeface="Times New Roman" charset="0"/>
              <a:buNone/>
              <a:defRPr/>
            </a:pPr>
            <a:r>
              <a:rPr lang="en-US" sz="1100" dirty="0">
                <a:solidFill>
                  <a:schemeClr val="tx1"/>
                </a:solidFill>
                <a:latin typeface="Frutiger LT Std 45 Light" charset="0"/>
              </a:rPr>
              <a:t>Confirmation of the order </a:t>
            </a:r>
          </a:p>
          <a:p>
            <a:pPr marL="0" indent="1588" algn="ctr" defTabSz="449238">
              <a:lnSpc>
                <a:spcPct val="93000"/>
              </a:lnSpc>
              <a:spcBef>
                <a:spcPts val="204"/>
              </a:spcBef>
              <a:buSzPct val="100000"/>
              <a:buFont typeface="Times New Roman" charset="0"/>
              <a:buNone/>
              <a:defRPr/>
            </a:pPr>
            <a:r>
              <a:rPr lang="en-US" sz="1100" dirty="0">
                <a:solidFill>
                  <a:schemeClr val="tx1"/>
                </a:solidFill>
                <a:latin typeface="Frutiger LT Std 45 Light" charset="0"/>
              </a:rPr>
              <a:t>detailing  price and delivery  date will be provided within 24-48hrs.</a:t>
            </a:r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CDF88AF9-B0BD-7C4D-99B2-0E5B62CEE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4187825"/>
            <a:ext cx="2017712" cy="41592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/>
          </a:extLst>
        </p:spPr>
        <p:txBody>
          <a:bodyPr lIns="69831" tIns="36312" rIns="69831" bIns="36312">
            <a:spAutoFit/>
          </a:bodyPr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marL="0" indent="1588" algn="ctr" defTabSz="449238">
              <a:lnSpc>
                <a:spcPct val="93000"/>
              </a:lnSpc>
              <a:spcBef>
                <a:spcPts val="204"/>
              </a:spcBef>
              <a:buSzPct val="100000"/>
              <a:buFont typeface="Times New Roman" charset="0"/>
              <a:buNone/>
              <a:tabLst>
                <a:tab pos="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1100" dirty="0">
                <a:solidFill>
                  <a:schemeClr val="tx1"/>
                </a:solidFill>
                <a:latin typeface="Frutiger LT Std 45 Light" charset="0"/>
              </a:rPr>
              <a:t>Order goes into production</a:t>
            </a:r>
          </a:p>
          <a:p>
            <a:pPr marL="0" indent="1588" algn="ctr" defTabSz="449238">
              <a:lnSpc>
                <a:spcPct val="93000"/>
              </a:lnSpc>
              <a:spcBef>
                <a:spcPts val="204"/>
              </a:spcBef>
              <a:buSzPct val="100000"/>
              <a:buFont typeface="Times New Roman" charset="0"/>
              <a:buNone/>
              <a:tabLst>
                <a:tab pos="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endParaRPr lang="en-US" sz="1100" dirty="0">
              <a:solidFill>
                <a:srgbClr val="FFFFFF"/>
              </a:solidFill>
              <a:latin typeface="Frutiger LT Std 45 Light" charset="0"/>
            </a:endParaRPr>
          </a:p>
        </p:txBody>
      </p:sp>
      <p:pic>
        <p:nvPicPr>
          <p:cNvPr id="33836" name="Text Box 3">
            <a:extLst>
              <a:ext uri="{FF2B5EF4-FFF2-40B4-BE49-F238E27FC236}">
                <a16:creationId xmlns:a16="http://schemas.microsoft.com/office/drawing/2014/main" id="{DC6DF248-5025-4568-97CF-1F8EBEF6E682}"/>
              </a:ext>
            </a:extLst>
          </p:cNvPr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1100" y="1587500"/>
            <a:ext cx="24130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3">
            <a:extLst>
              <a:ext uri="{FF2B5EF4-FFF2-40B4-BE49-F238E27FC236}">
                <a16:creationId xmlns:a16="http://schemas.microsoft.com/office/drawing/2014/main" id="{A3F7C5D7-4BDB-D345-A703-C6B8E14E9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0488" y="3232150"/>
            <a:ext cx="2017712" cy="546100"/>
          </a:xfrm>
          <a:prstGeom prst="rect">
            <a:avLst/>
          </a:prstGeom>
          <a:solidFill>
            <a:srgbClr val="D9AB79">
              <a:alpha val="72000"/>
            </a:srgbClr>
          </a:solidFill>
          <a:ln>
            <a:noFill/>
          </a:ln>
          <a:effectLst>
            <a:outerShdw blurRad="50800" dist="38100" dir="2700000" algn="tl" rotWithShape="0">
              <a:srgbClr val="886A4A">
                <a:alpha val="43000"/>
              </a:srgbClr>
            </a:outerShdw>
          </a:effectLst>
        </p:spPr>
        <p:txBody>
          <a:bodyPr lIns="69831" tIns="36312" rIns="69831" bIns="36312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ctr" defTabSz="449238">
              <a:lnSpc>
                <a:spcPct val="93000"/>
              </a:lnSpc>
              <a:spcBef>
                <a:spcPts val="679"/>
              </a:spcBef>
              <a:buSzPct val="100000"/>
              <a:buFont typeface="Times New Roman" charset="0"/>
              <a:buNone/>
              <a:defRPr/>
            </a:pPr>
            <a:r>
              <a:rPr lang="en-US" sz="1100" dirty="0">
                <a:solidFill>
                  <a:srgbClr val="412B15"/>
                </a:solidFill>
                <a:latin typeface="Frutiger LT Std 45 Light" charset="0"/>
              </a:rPr>
              <a:t>TAG member raise an order on Canterbury with signed approval or purchase order</a:t>
            </a:r>
          </a:p>
        </p:txBody>
      </p:sp>
      <p:sp>
        <p:nvSpPr>
          <p:cNvPr id="37" name="Text Box 6">
            <a:extLst>
              <a:ext uri="{FF2B5EF4-FFF2-40B4-BE49-F238E27FC236}">
                <a16:creationId xmlns:a16="http://schemas.microsoft.com/office/drawing/2014/main" id="{D583E131-65A9-094D-AB0C-753DFD961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925" y="4225925"/>
            <a:ext cx="2016125" cy="38893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/>
          </a:extLst>
        </p:spPr>
        <p:txBody>
          <a:bodyPr lIns="69831" tIns="36312" rIns="69831" bIns="36312">
            <a:spAutoFit/>
          </a:bodyPr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marL="0" indent="1588" algn="just" defTabSz="449238">
              <a:lnSpc>
                <a:spcPct val="93000"/>
              </a:lnSpc>
              <a:spcBef>
                <a:spcPts val="204"/>
              </a:spcBef>
              <a:buSzPct val="100000"/>
              <a:buFont typeface="Times New Roman" charset="0"/>
              <a:buNone/>
              <a:tabLst>
                <a:tab pos="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1100" dirty="0">
                <a:solidFill>
                  <a:schemeClr val="tx1"/>
                </a:solidFill>
                <a:latin typeface="Frutiger LT Std 45 Light" charset="0"/>
              </a:rPr>
              <a:t>Delivery of order to site as per agreed date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B70C4770-BDDD-1548-B875-BD3A57A3B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988" y="3216275"/>
            <a:ext cx="1895475" cy="5461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/>
          </a:extLst>
        </p:spPr>
        <p:txBody>
          <a:bodyPr lIns="69831" tIns="36312" rIns="69831" bIns="36312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ctr" defTabSz="449238">
              <a:lnSpc>
                <a:spcPct val="93000"/>
              </a:lnSpc>
              <a:spcBef>
                <a:spcPts val="679"/>
              </a:spcBef>
              <a:buSzPct val="100000"/>
              <a:buFont typeface="Times New Roman" charset="0"/>
              <a:buNone/>
              <a:defRPr/>
            </a:pPr>
            <a:r>
              <a:rPr lang="en-US" sz="1100" dirty="0">
                <a:solidFill>
                  <a:srgbClr val="412B15"/>
                </a:solidFill>
                <a:latin typeface="Frutiger LT Std 45 Light" charset="0"/>
              </a:rPr>
              <a:t>Canterbury Rep will present a quotation for review and approval by the TAG member</a:t>
            </a:r>
          </a:p>
        </p:txBody>
      </p:sp>
      <p:sp>
        <p:nvSpPr>
          <p:cNvPr id="33840" name="Text Box 28">
            <a:extLst>
              <a:ext uri="{FF2B5EF4-FFF2-40B4-BE49-F238E27FC236}">
                <a16:creationId xmlns:a16="http://schemas.microsoft.com/office/drawing/2014/main" id="{A755A07B-A4DF-4839-9196-261E058BA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650" y="4056063"/>
            <a:ext cx="12573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831" tIns="36312" rIns="69831" bIns="36312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93000"/>
              </a:lnSpc>
              <a:spcBef>
                <a:spcPts val="675"/>
              </a:spcBef>
              <a:buSzPct val="100000"/>
              <a:buFont typeface="Times New Roman" panose="02020603050405020304" pitchFamily="18" charset="0"/>
              <a:buNone/>
            </a:pPr>
            <a:r>
              <a:rPr lang="en-US" altLang="en-US" sz="900" b="1">
                <a:solidFill>
                  <a:srgbClr val="412B15"/>
                </a:solidFill>
                <a:latin typeface="Frutiger LT Std 45 Light"/>
                <a:ea typeface="MS PGothic" panose="020B0600070205080204" pitchFamily="34" charset="-128"/>
              </a:rPr>
              <a:t>LEGEND</a:t>
            </a:r>
          </a:p>
        </p:txBody>
      </p:sp>
      <p:sp>
        <p:nvSpPr>
          <p:cNvPr id="33841" name="Text Box 26">
            <a:extLst>
              <a:ext uri="{FF2B5EF4-FFF2-40B4-BE49-F238E27FC236}">
                <a16:creationId xmlns:a16="http://schemas.microsoft.com/office/drawing/2014/main" id="{5BE71563-D81F-4284-BC89-42DA44FED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2788" y="3917950"/>
            <a:ext cx="995362" cy="20161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69831" tIns="36312" rIns="69831" bIns="36312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3000"/>
              </a:lnSpc>
              <a:spcBef>
                <a:spcPts val="675"/>
              </a:spcBef>
              <a:buSzPct val="100000"/>
              <a:buFont typeface="Times New Roman" panose="02020603050405020304" pitchFamily="18" charset="0"/>
              <a:buNone/>
            </a:pPr>
            <a:r>
              <a:rPr lang="en-US" altLang="en-US" sz="900">
                <a:solidFill>
                  <a:srgbClr val="412B15"/>
                </a:solidFill>
                <a:latin typeface="Frutiger LT Std 45 Light"/>
                <a:ea typeface="MS PGothic" panose="020B0600070205080204" pitchFamily="34" charset="-128"/>
              </a:rPr>
              <a:t>Canterbury Rep</a:t>
            </a:r>
          </a:p>
        </p:txBody>
      </p:sp>
      <p:sp>
        <p:nvSpPr>
          <p:cNvPr id="33842" name="Text Box 11">
            <a:extLst>
              <a:ext uri="{FF2B5EF4-FFF2-40B4-BE49-F238E27FC236}">
                <a16:creationId xmlns:a16="http://schemas.microsoft.com/office/drawing/2014/main" id="{4669F718-4218-4AD4-AAE7-DD432E51A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2788" y="4157663"/>
            <a:ext cx="803275" cy="201612"/>
          </a:xfrm>
          <a:prstGeom prst="rect">
            <a:avLst/>
          </a:prstGeom>
          <a:solidFill>
            <a:srgbClr val="D9AB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831" tIns="36312" rIns="69831" bIns="36312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spcBef>
                <a:spcPts val="675"/>
              </a:spcBef>
              <a:spcAft>
                <a:spcPct val="0"/>
              </a:spcAft>
              <a:buClrTx/>
            </a:pPr>
            <a:r>
              <a:rPr lang="en-US" altLang="en-US">
                <a:solidFill>
                  <a:srgbClr val="412B15"/>
                </a:solidFill>
                <a:latin typeface="Frutiger LT Std 45 Light"/>
                <a:ea typeface="MS PGothic" panose="020B0600070205080204" pitchFamily="34" charset="-128"/>
              </a:rPr>
              <a:t>TAG member</a:t>
            </a:r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5D8EE501-57A5-534A-827D-F102F5972DD8}"/>
              </a:ext>
            </a:extLst>
          </p:cNvPr>
          <p:cNvSpPr/>
          <p:nvPr/>
        </p:nvSpPr>
        <p:spPr bwMode="auto">
          <a:xfrm rot="5400000">
            <a:off x="922676" y="3776490"/>
            <a:ext cx="287337" cy="484632"/>
          </a:xfrm>
          <a:prstGeom prst="rightArrow">
            <a:avLst/>
          </a:prstGeom>
          <a:gradFill flip="none" rotWithShape="1">
            <a:gsLst>
              <a:gs pos="46000">
                <a:schemeClr val="accent4">
                  <a:lumMod val="40000"/>
                  <a:lumOff val="60000"/>
                </a:schemeClr>
              </a:gs>
              <a:gs pos="80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C9079F37-4DB5-F84D-8AE4-B1E140A0401A}"/>
              </a:ext>
            </a:extLst>
          </p:cNvPr>
          <p:cNvSpPr/>
          <p:nvPr/>
        </p:nvSpPr>
        <p:spPr bwMode="auto">
          <a:xfrm>
            <a:off x="2182306" y="1872709"/>
            <a:ext cx="287337" cy="484632"/>
          </a:xfrm>
          <a:prstGeom prst="rightArrow">
            <a:avLst/>
          </a:prstGeom>
          <a:gradFill flip="none" rotWithShape="1">
            <a:gsLst>
              <a:gs pos="46000">
                <a:schemeClr val="accent4">
                  <a:lumMod val="40000"/>
                  <a:lumOff val="60000"/>
                </a:schemeClr>
              </a:gs>
              <a:gs pos="75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15B10BAF-EF4C-9341-B603-EE58936D4151}"/>
              </a:ext>
            </a:extLst>
          </p:cNvPr>
          <p:cNvSpPr/>
          <p:nvPr/>
        </p:nvSpPr>
        <p:spPr bwMode="auto">
          <a:xfrm rot="10800000">
            <a:off x="2251636" y="3231487"/>
            <a:ext cx="287337" cy="484632"/>
          </a:xfrm>
          <a:prstGeom prst="rightArrow">
            <a:avLst>
              <a:gd name="adj1" fmla="val 50000"/>
              <a:gd name="adj2" fmla="val 38428"/>
            </a:avLst>
          </a:prstGeom>
          <a:gradFill flip="none" rotWithShape="1">
            <a:gsLst>
              <a:gs pos="46000">
                <a:schemeClr val="accent4">
                  <a:lumMod val="40000"/>
                  <a:lumOff val="60000"/>
                </a:schemeClr>
              </a:gs>
              <a:gs pos="7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6AB50EAF-E8F7-FE4C-9611-A10538C81AFD}"/>
              </a:ext>
            </a:extLst>
          </p:cNvPr>
          <p:cNvSpPr/>
          <p:nvPr/>
        </p:nvSpPr>
        <p:spPr bwMode="auto">
          <a:xfrm>
            <a:off x="2294535" y="4166505"/>
            <a:ext cx="335426" cy="484632"/>
          </a:xfrm>
          <a:prstGeom prst="rightArrow">
            <a:avLst/>
          </a:prstGeom>
          <a:gradFill flip="none" rotWithShape="1">
            <a:gsLst>
              <a:gs pos="48000">
                <a:schemeClr val="accent4">
                  <a:lumMod val="40000"/>
                  <a:lumOff val="60000"/>
                </a:schemeClr>
              </a:gs>
              <a:gs pos="82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FF65E27F-437A-A743-9794-2244A88EF3D2}"/>
              </a:ext>
            </a:extLst>
          </p:cNvPr>
          <p:cNvSpPr/>
          <p:nvPr/>
        </p:nvSpPr>
        <p:spPr bwMode="auto">
          <a:xfrm rot="10800000">
            <a:off x="4682601" y="3241480"/>
            <a:ext cx="287337" cy="484632"/>
          </a:xfrm>
          <a:prstGeom prst="rightArrow">
            <a:avLst/>
          </a:prstGeom>
          <a:gradFill flip="none" rotWithShape="1">
            <a:gsLst>
              <a:gs pos="42000">
                <a:schemeClr val="accent4">
                  <a:lumMod val="40000"/>
                  <a:lumOff val="60000"/>
                </a:schemeClr>
              </a:gs>
              <a:gs pos="72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 u="sng" dirty="0">
              <a:latin typeface="Arial" charset="0"/>
              <a:ea typeface="SimSun" charset="0"/>
            </a:endParaRPr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69D510ED-DCEF-B54C-90A3-13EEFFF60333}"/>
              </a:ext>
            </a:extLst>
          </p:cNvPr>
          <p:cNvSpPr/>
          <p:nvPr/>
        </p:nvSpPr>
        <p:spPr bwMode="auto">
          <a:xfrm rot="5400000">
            <a:off x="5558384" y="2253078"/>
            <a:ext cx="784467" cy="484632"/>
          </a:xfrm>
          <a:prstGeom prst="rightArrow">
            <a:avLst/>
          </a:prstGeom>
          <a:gradFill flip="none" rotWithShape="1">
            <a:gsLst>
              <a:gs pos="51000">
                <a:schemeClr val="accent4">
                  <a:lumMod val="40000"/>
                  <a:lumOff val="60000"/>
                </a:schemeClr>
              </a:gs>
              <a:gs pos="77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 dirty="0">
              <a:latin typeface="Arial" charset="0"/>
              <a:ea typeface="SimSun" charset="0"/>
            </a:endParaRPr>
          </a:p>
        </p:txBody>
      </p:sp>
      <p:sp>
        <p:nvSpPr>
          <p:cNvPr id="43" name="Rounded Rectangle 42">
            <a:hlinkClick r:id="rId16" action="ppaction://hlinksldjump"/>
            <a:extLst>
              <a:ext uri="{FF2B5EF4-FFF2-40B4-BE49-F238E27FC236}">
                <a16:creationId xmlns:a16="http://schemas.microsoft.com/office/drawing/2014/main" id="{8663847F-F1C2-2B47-9596-289C509B290D}"/>
              </a:ext>
            </a:extLst>
          </p:cNvPr>
          <p:cNvSpPr/>
          <p:nvPr/>
        </p:nvSpPr>
        <p:spPr bwMode="auto">
          <a:xfrm>
            <a:off x="6096290" y="1156462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33864" name="Picture 62" descr="CWindow%20&amp;%20Doors%20Logo%20CMYK">
            <a:extLst>
              <a:ext uri="{FF2B5EF4-FFF2-40B4-BE49-F238E27FC236}">
                <a16:creationId xmlns:a16="http://schemas.microsoft.com/office/drawing/2014/main" id="{E39B4EB1-9DEC-41ED-939E-63C4A0DDF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5" name="Picture 62" descr="CWindow%20&amp;%20Doors%20Logo%20CMYK">
            <a:extLst>
              <a:ext uri="{FF2B5EF4-FFF2-40B4-BE49-F238E27FC236}">
                <a16:creationId xmlns:a16="http://schemas.microsoft.com/office/drawing/2014/main" id="{15BB8D02-D4DD-4737-9A3F-6CC6D290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650" y="4737100"/>
            <a:ext cx="1376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5">
            <a:extLst>
              <a:ext uri="{FF2B5EF4-FFF2-40B4-BE49-F238E27FC236}">
                <a16:creationId xmlns:a16="http://schemas.microsoft.com/office/drawing/2014/main" id="{11209CA7-B04A-4FBB-9C1A-6DA6C8FFF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35875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204F036D-F0A4-411A-9F67-0EB054090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898525"/>
            <a:ext cx="4937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35880" name="Picture 3" descr="A screen shot of 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41C9D3EF-1765-43D6-9BF8-BA1DE0742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775" y="928688"/>
            <a:ext cx="2703513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1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2D771E04-2BD6-49D1-BCED-8F55F80C4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388" y="750888"/>
            <a:ext cx="26416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19F3F7-6B22-E14D-B218-2B2779C5890E}"/>
              </a:ext>
            </a:extLst>
          </p:cNvPr>
          <p:cNvSpPr txBox="1"/>
          <p:nvPr/>
        </p:nvSpPr>
        <p:spPr>
          <a:xfrm>
            <a:off x="1431925" y="920750"/>
            <a:ext cx="1849438" cy="2762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0070C0"/>
                </a:solidFill>
              </a:rPr>
              <a:t>Timber Awning Window</a:t>
            </a:r>
          </a:p>
        </p:txBody>
      </p:sp>
      <p:sp>
        <p:nvSpPr>
          <p:cNvPr id="34" name="Rounded Rectangle 33">
            <a:hlinkClick r:id="rId17" action="ppaction://hlinksldjump"/>
            <a:extLst>
              <a:ext uri="{FF2B5EF4-FFF2-40B4-BE49-F238E27FC236}">
                <a16:creationId xmlns:a16="http://schemas.microsoft.com/office/drawing/2014/main" id="{18693827-A14A-CA48-9B56-10A73A59C9E0}"/>
              </a:ext>
            </a:extLst>
          </p:cNvPr>
          <p:cNvSpPr/>
          <p:nvPr/>
        </p:nvSpPr>
        <p:spPr bwMode="auto">
          <a:xfrm>
            <a:off x="200545" y="4615917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35886" name="Picture 62" descr="CWindow%20&amp;%20Doors%20Logo%20CMYK">
            <a:extLst>
              <a:ext uri="{FF2B5EF4-FFF2-40B4-BE49-F238E27FC236}">
                <a16:creationId xmlns:a16="http://schemas.microsoft.com/office/drawing/2014/main" id="{6E76C050-5E04-4CCC-9599-423F47DB2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7" name="Picture 62" descr="CWindow%20&amp;%20Doors%20Logo%20CMYK">
            <a:extLst>
              <a:ext uri="{FF2B5EF4-FFF2-40B4-BE49-F238E27FC236}">
                <a16:creationId xmlns:a16="http://schemas.microsoft.com/office/drawing/2014/main" id="{265B08A2-D937-4656-95D3-62CFFECFA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0588"/>
            <a:ext cx="14668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15">
            <a:extLst>
              <a:ext uri="{FF2B5EF4-FFF2-40B4-BE49-F238E27FC236}">
                <a16:creationId xmlns:a16="http://schemas.microsoft.com/office/drawing/2014/main" id="{4CE07AD7-C136-4034-B2ED-F481791B1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37923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C099ABF6-4B26-4C29-B872-C1C66878C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3" y="879475"/>
            <a:ext cx="4937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37928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9BCAEBF3-9CEB-4199-8845-C4E40232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9688" y="984250"/>
            <a:ext cx="2679700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29" name="Picture 5" descr="A close up of a keyboard&#10;&#10;Description automatically generated">
            <a:extLst>
              <a:ext uri="{FF2B5EF4-FFF2-40B4-BE49-F238E27FC236}">
                <a16:creationId xmlns:a16="http://schemas.microsoft.com/office/drawing/2014/main" id="{8A521224-4101-4CA0-B770-F105772A3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6388" y="719138"/>
            <a:ext cx="284480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6408D1D-61CF-9840-8D30-6B8FEAF694ED}"/>
              </a:ext>
            </a:extLst>
          </p:cNvPr>
          <p:cNvSpPr txBox="1"/>
          <p:nvPr/>
        </p:nvSpPr>
        <p:spPr>
          <a:xfrm>
            <a:off x="1339850" y="923925"/>
            <a:ext cx="1774825" cy="2778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0070C0"/>
                </a:solidFill>
              </a:rPr>
              <a:t>Timber Sliding Window</a:t>
            </a:r>
          </a:p>
        </p:txBody>
      </p:sp>
      <p:sp>
        <p:nvSpPr>
          <p:cNvPr id="34" name="Rounded Rectangle 33">
            <a:hlinkClick r:id="rId17" action="ppaction://hlinksldjump"/>
            <a:extLst>
              <a:ext uri="{FF2B5EF4-FFF2-40B4-BE49-F238E27FC236}">
                <a16:creationId xmlns:a16="http://schemas.microsoft.com/office/drawing/2014/main" id="{3851548E-BC0C-E449-BB12-C74E71C1AB69}"/>
              </a:ext>
            </a:extLst>
          </p:cNvPr>
          <p:cNvSpPr/>
          <p:nvPr/>
        </p:nvSpPr>
        <p:spPr bwMode="auto">
          <a:xfrm>
            <a:off x="217643" y="4615917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37934" name="Picture 62" descr="CWindow%20&amp;%20Doors%20Logo%20CMYK">
            <a:extLst>
              <a:ext uri="{FF2B5EF4-FFF2-40B4-BE49-F238E27FC236}">
                <a16:creationId xmlns:a16="http://schemas.microsoft.com/office/drawing/2014/main" id="{5815D801-0373-4329-8CEB-E98677F85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5" name="Picture 62" descr="CWindow%20&amp;%20Doors%20Logo%20CMYK">
            <a:extLst>
              <a:ext uri="{FF2B5EF4-FFF2-40B4-BE49-F238E27FC236}">
                <a16:creationId xmlns:a16="http://schemas.microsoft.com/office/drawing/2014/main" id="{5D5088A1-92CA-4575-A86D-CD9DC9E5A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2175"/>
            <a:ext cx="1463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5">
            <a:extLst>
              <a:ext uri="{FF2B5EF4-FFF2-40B4-BE49-F238E27FC236}">
                <a16:creationId xmlns:a16="http://schemas.microsoft.com/office/drawing/2014/main" id="{C415C9BE-1445-4653-9CC9-FB7683AC4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TEXTURA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1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39971" name="TextBox 10">
            <a:hlinkClick r:id="rId12" action="ppaction://hlinksldjump"/>
            <a:extLst>
              <a:ext uri="{FF2B5EF4-FFF2-40B4-BE49-F238E27FC236}">
                <a16:creationId xmlns:a16="http://schemas.microsoft.com/office/drawing/2014/main" id="{DF204935-940E-404C-BE3F-698D80905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" y="895350"/>
            <a:ext cx="493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3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39976" name="Picture 2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D7F6D971-462A-4604-B4B7-A1DCF81B2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275" y="911225"/>
            <a:ext cx="2657475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4205BEA-8C08-442E-A0A8-1728C71D5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7338" y="658813"/>
            <a:ext cx="2906712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B97C0B-1178-5949-A5ED-E960931EFA7A}"/>
              </a:ext>
            </a:extLst>
          </p:cNvPr>
          <p:cNvSpPr txBox="1"/>
          <p:nvPr/>
        </p:nvSpPr>
        <p:spPr>
          <a:xfrm>
            <a:off x="1311275" y="906463"/>
            <a:ext cx="2025650" cy="2762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0070C0"/>
                </a:solidFill>
              </a:rPr>
              <a:t>Timber Casement Window</a:t>
            </a:r>
          </a:p>
        </p:txBody>
      </p:sp>
      <p:sp>
        <p:nvSpPr>
          <p:cNvPr id="34" name="Rounded Rectangle 33">
            <a:hlinkClick r:id="rId16" action="ppaction://hlinksldjump"/>
            <a:extLst>
              <a:ext uri="{FF2B5EF4-FFF2-40B4-BE49-F238E27FC236}">
                <a16:creationId xmlns:a16="http://schemas.microsoft.com/office/drawing/2014/main" id="{594D4291-817C-0F48-8C6B-25BBED8E6AE8}"/>
              </a:ext>
            </a:extLst>
          </p:cNvPr>
          <p:cNvSpPr/>
          <p:nvPr/>
        </p:nvSpPr>
        <p:spPr bwMode="auto">
          <a:xfrm>
            <a:off x="212717" y="4615917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39982" name="Picture 62" descr="CWindow%20&amp;%20Doors%20Logo%20CMYK">
            <a:extLst>
              <a:ext uri="{FF2B5EF4-FFF2-40B4-BE49-F238E27FC236}">
                <a16:creationId xmlns:a16="http://schemas.microsoft.com/office/drawing/2014/main" id="{6ECFBAF9-E50D-47CE-85DF-760748877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3" name="Picture 62" descr="CWindow%20&amp;%20Doors%20Logo%20CMYK">
            <a:extLst>
              <a:ext uri="{FF2B5EF4-FFF2-40B4-BE49-F238E27FC236}">
                <a16:creationId xmlns:a16="http://schemas.microsoft.com/office/drawing/2014/main" id="{7282B1D9-0251-4B3A-9FA2-74E591EE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3763"/>
            <a:ext cx="14605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5">
            <a:extLst>
              <a:ext uri="{FF2B5EF4-FFF2-40B4-BE49-F238E27FC236}">
                <a16:creationId xmlns:a16="http://schemas.microsoft.com/office/drawing/2014/main" id="{000FFF63-4009-49C2-A165-BD5F35060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922338"/>
            <a:ext cx="446088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25513"/>
            <a:ext cx="542925" cy="192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92075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335" y="92302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03" y="923026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6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605" y="922069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5525536" y="913356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793875" y="9255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0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3575797" y="918563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0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94" y="1151664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0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985" y="115166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0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088" y="1144032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1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6085540" y="908903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5155" name="TextBox 10">
            <a:extLst>
              <a:ext uri="{FF2B5EF4-FFF2-40B4-BE49-F238E27FC236}">
                <a16:creationId xmlns:a16="http://schemas.microsoft.com/office/drawing/2014/main" id="{91BEE028-036E-405B-9894-E5079A6D6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760413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12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977" y="913356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3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158875"/>
            <a:ext cx="893763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5160" name="Picture 3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96AF4273-209B-4921-95D5-0F2FC30BB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3988"/>
            <a:ext cx="3708400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" name="Picture 5" descr="A view of a large window&#10;&#10;Description automatically generated">
            <a:extLst>
              <a:ext uri="{FF2B5EF4-FFF2-40B4-BE49-F238E27FC236}">
                <a16:creationId xmlns:a16="http://schemas.microsoft.com/office/drawing/2014/main" id="{7F6E2ADF-C9F0-4ACC-BADC-867763324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1422400"/>
            <a:ext cx="350202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>
            <a:hlinkClick r:id="rId16" action="ppaction://hlinksldjump"/>
            <a:extLst>
              <a:ext uri="{FF2B5EF4-FFF2-40B4-BE49-F238E27FC236}">
                <a16:creationId xmlns:a16="http://schemas.microsoft.com/office/drawing/2014/main" id="{57AF205C-40A9-B544-817A-F5287ABA5D83}"/>
              </a:ext>
            </a:extLst>
          </p:cNvPr>
          <p:cNvSpPr/>
          <p:nvPr/>
        </p:nvSpPr>
        <p:spPr bwMode="auto">
          <a:xfrm>
            <a:off x="6096290" y="1156462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5165" name="Picture 48" descr="CWindow%20&amp;%20Doors%20Logo%20CMYK">
            <a:extLst>
              <a:ext uri="{FF2B5EF4-FFF2-40B4-BE49-F238E27FC236}">
                <a16:creationId xmlns:a16="http://schemas.microsoft.com/office/drawing/2014/main" id="{25215D13-362D-492B-A935-C5A524788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15875"/>
            <a:ext cx="20288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6" name="Picture 49" descr="CWindow%20&amp;%20Doors%20Logo%20CMYK">
            <a:extLst>
              <a:ext uri="{FF2B5EF4-FFF2-40B4-BE49-F238E27FC236}">
                <a16:creationId xmlns:a16="http://schemas.microsoft.com/office/drawing/2014/main" id="{3E326699-A453-4780-8EFA-39449FEB9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2175"/>
            <a:ext cx="14605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5">
            <a:extLst>
              <a:ext uri="{FF2B5EF4-FFF2-40B4-BE49-F238E27FC236}">
                <a16:creationId xmlns:a16="http://schemas.microsoft.com/office/drawing/2014/main" id="{60ED8844-1DF1-4EFC-84DC-85B2AC0C4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42019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09062428-A253-455D-987E-1D977F043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8" y="898525"/>
            <a:ext cx="4937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42024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3A625331-E77B-4C86-A767-BFFCC5825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8738" y="922338"/>
            <a:ext cx="2630487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2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72CD57-5345-4D79-85F9-6334F3D4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7188" y="701675"/>
            <a:ext cx="2836862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916EA90-E7DE-3B44-B0DE-E09D046CDD70}"/>
              </a:ext>
            </a:extLst>
          </p:cNvPr>
          <p:cNvSpPr txBox="1"/>
          <p:nvPr/>
        </p:nvSpPr>
        <p:spPr>
          <a:xfrm>
            <a:off x="1676400" y="906463"/>
            <a:ext cx="2282825" cy="2762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0070C0"/>
                </a:solidFill>
              </a:rPr>
              <a:t>Timber Double Hung Window</a:t>
            </a:r>
          </a:p>
        </p:txBody>
      </p:sp>
      <p:sp>
        <p:nvSpPr>
          <p:cNvPr id="34" name="Rounded Rectangle 33">
            <a:hlinkClick r:id="rId17" action="ppaction://hlinksldjump"/>
            <a:extLst>
              <a:ext uri="{FF2B5EF4-FFF2-40B4-BE49-F238E27FC236}">
                <a16:creationId xmlns:a16="http://schemas.microsoft.com/office/drawing/2014/main" id="{2661893B-5C32-3B40-A3A9-45169AAEFD1C}"/>
              </a:ext>
            </a:extLst>
          </p:cNvPr>
          <p:cNvSpPr/>
          <p:nvPr/>
        </p:nvSpPr>
        <p:spPr bwMode="auto">
          <a:xfrm>
            <a:off x="216299" y="4593577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42030" name="Picture 62" descr="CWindow%20&amp;%20Doors%20Logo%20CMYK">
            <a:extLst>
              <a:ext uri="{FF2B5EF4-FFF2-40B4-BE49-F238E27FC236}">
                <a16:creationId xmlns:a16="http://schemas.microsoft.com/office/drawing/2014/main" id="{409AF9B5-620B-4EDA-A0ED-841B879C1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31" name="Picture 62" descr="CWindow%20&amp;%20Doors%20Logo%20CMYK">
            <a:extLst>
              <a:ext uri="{FF2B5EF4-FFF2-40B4-BE49-F238E27FC236}">
                <a16:creationId xmlns:a16="http://schemas.microsoft.com/office/drawing/2014/main" id="{E279FE2E-9E5B-4F61-8CAE-9BD694D9B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2175"/>
            <a:ext cx="14605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15">
            <a:extLst>
              <a:ext uri="{FF2B5EF4-FFF2-40B4-BE49-F238E27FC236}">
                <a16:creationId xmlns:a16="http://schemas.microsoft.com/office/drawing/2014/main" id="{33AAF4C8-6991-4389-BFA1-33873757F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44067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E8311CA2-9F73-4332-9B40-5DC61B924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917575"/>
            <a:ext cx="493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44072" name="Picture 2">
            <a:extLst>
              <a:ext uri="{FF2B5EF4-FFF2-40B4-BE49-F238E27FC236}">
                <a16:creationId xmlns:a16="http://schemas.microsoft.com/office/drawing/2014/main" id="{E3E6B37D-D34F-4667-B7F4-C7535563D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925" y="1039813"/>
            <a:ext cx="2643188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3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621F0A6-2777-4739-8B04-393B1EE0E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5438" y="663575"/>
            <a:ext cx="288131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83B9B7-2366-E34F-BF77-0D027A02000C}"/>
              </a:ext>
            </a:extLst>
          </p:cNvPr>
          <p:cNvSpPr txBox="1"/>
          <p:nvPr/>
        </p:nvSpPr>
        <p:spPr>
          <a:xfrm>
            <a:off x="1333500" y="901700"/>
            <a:ext cx="1658938" cy="2778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0070C0"/>
                </a:solidFill>
              </a:rPr>
              <a:t>Timber Bifold Window</a:t>
            </a:r>
          </a:p>
        </p:txBody>
      </p:sp>
      <p:sp>
        <p:nvSpPr>
          <p:cNvPr id="34" name="Rounded Rectangle 33">
            <a:hlinkClick r:id="rId17" action="ppaction://hlinksldjump"/>
            <a:extLst>
              <a:ext uri="{FF2B5EF4-FFF2-40B4-BE49-F238E27FC236}">
                <a16:creationId xmlns:a16="http://schemas.microsoft.com/office/drawing/2014/main" id="{782A116A-6C59-B648-9DD2-4439534F37DB}"/>
              </a:ext>
            </a:extLst>
          </p:cNvPr>
          <p:cNvSpPr/>
          <p:nvPr/>
        </p:nvSpPr>
        <p:spPr bwMode="auto">
          <a:xfrm>
            <a:off x="216299" y="4615917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44078" name="Picture 62" descr="CWindow%20&amp;%20Doors%20Logo%20CMYK">
            <a:extLst>
              <a:ext uri="{FF2B5EF4-FFF2-40B4-BE49-F238E27FC236}">
                <a16:creationId xmlns:a16="http://schemas.microsoft.com/office/drawing/2014/main" id="{832965E4-0F68-4E26-BDBB-CD82BEFE8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9" name="Picture 62" descr="CWindow%20&amp;%20Doors%20Logo%20CMYK">
            <a:extLst>
              <a:ext uri="{FF2B5EF4-FFF2-40B4-BE49-F238E27FC236}">
                <a16:creationId xmlns:a16="http://schemas.microsoft.com/office/drawing/2014/main" id="{3676E374-DBEF-4881-ABC7-BE19977CE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10113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15">
            <a:extLst>
              <a:ext uri="{FF2B5EF4-FFF2-40B4-BE49-F238E27FC236}">
                <a16:creationId xmlns:a16="http://schemas.microsoft.com/office/drawing/2014/main" id="{A7E24AF8-42F7-4D37-884A-AE7CCA851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46115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D252893F-C669-46D4-B75A-0AA6A6B11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3" y="890588"/>
            <a:ext cx="4937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46120" name="Picture 4" descr="A large room&#10;&#10;Description automatically generated">
            <a:extLst>
              <a:ext uri="{FF2B5EF4-FFF2-40B4-BE49-F238E27FC236}">
                <a16:creationId xmlns:a16="http://schemas.microsoft.com/office/drawing/2014/main" id="{9F4F8AA4-935D-49CA-AC99-26F50149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388" y="949325"/>
            <a:ext cx="2649537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F708C1D-88E1-A940-A85E-00CA707C23A1}"/>
              </a:ext>
            </a:extLst>
          </p:cNvPr>
          <p:cNvSpPr txBox="1"/>
          <p:nvPr/>
        </p:nvSpPr>
        <p:spPr>
          <a:xfrm>
            <a:off x="1550988" y="900113"/>
            <a:ext cx="2293937" cy="2619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 dirty="0">
                <a:solidFill>
                  <a:srgbClr val="0070C0"/>
                </a:solidFill>
              </a:rPr>
              <a:t>Timber </a:t>
            </a:r>
            <a:r>
              <a:rPr lang="en-US" sz="1100" dirty="0" err="1">
                <a:solidFill>
                  <a:srgbClr val="0070C0"/>
                </a:solidFill>
              </a:rPr>
              <a:t>Sashless</a:t>
            </a:r>
            <a:r>
              <a:rPr lang="en-US" sz="1100" dirty="0">
                <a:solidFill>
                  <a:srgbClr val="0070C0"/>
                </a:solidFill>
              </a:rPr>
              <a:t> D/Hung Window</a:t>
            </a:r>
          </a:p>
        </p:txBody>
      </p:sp>
      <p:pic>
        <p:nvPicPr>
          <p:cNvPr id="46122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9FE12BC-634C-4A29-AF00-E1C1EFA1A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50" y="676275"/>
            <a:ext cx="2808288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5C60E4D-20E7-C540-AA4F-D0133DCC6A7F}"/>
              </a:ext>
            </a:extLst>
          </p:cNvPr>
          <p:cNvSpPr txBox="1"/>
          <p:nvPr/>
        </p:nvSpPr>
        <p:spPr>
          <a:xfrm>
            <a:off x="4044950" y="676275"/>
            <a:ext cx="1708150" cy="2619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 dirty="0">
                <a:solidFill>
                  <a:srgbClr val="0070C0"/>
                </a:solidFill>
              </a:rPr>
              <a:t>Timber Louvre Window</a:t>
            </a:r>
          </a:p>
        </p:txBody>
      </p:sp>
      <p:sp>
        <p:nvSpPr>
          <p:cNvPr id="34" name="Rounded Rectangle 33">
            <a:hlinkClick r:id="rId17" action="ppaction://hlinksldjump"/>
            <a:extLst>
              <a:ext uri="{FF2B5EF4-FFF2-40B4-BE49-F238E27FC236}">
                <a16:creationId xmlns:a16="http://schemas.microsoft.com/office/drawing/2014/main" id="{6C89DCC0-E068-9F47-9AD4-9E965182E8CA}"/>
              </a:ext>
            </a:extLst>
          </p:cNvPr>
          <p:cNvSpPr/>
          <p:nvPr/>
        </p:nvSpPr>
        <p:spPr bwMode="auto">
          <a:xfrm>
            <a:off x="216446" y="4594479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46127" name="Picture 62" descr="CWindow%20&amp;%20Doors%20Logo%20CMYK">
            <a:extLst>
              <a:ext uri="{FF2B5EF4-FFF2-40B4-BE49-F238E27FC236}">
                <a16:creationId xmlns:a16="http://schemas.microsoft.com/office/drawing/2014/main" id="{840ED5FC-A025-4240-A271-5AE37B6DC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8" name="Picture 62" descr="CWindow%20&amp;%20Doors%20Logo%20CMYK">
            <a:extLst>
              <a:ext uri="{FF2B5EF4-FFF2-40B4-BE49-F238E27FC236}">
                <a16:creationId xmlns:a16="http://schemas.microsoft.com/office/drawing/2014/main" id="{0B68D1B8-288A-4DC5-8E63-0C80512F1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3763"/>
            <a:ext cx="14605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5">
            <a:extLst>
              <a:ext uri="{FF2B5EF4-FFF2-40B4-BE49-F238E27FC236}">
                <a16:creationId xmlns:a16="http://schemas.microsoft.com/office/drawing/2014/main" id="{60C5B79B-08D0-4C1E-A0DF-0A2D10434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48163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05A11102-C881-464E-8A85-7613F5526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903288"/>
            <a:ext cx="493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48168" name="Content Placeholder 4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61E63B05-1D9C-4D5A-BA35-DB4B5DB6F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987425"/>
            <a:ext cx="26955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9" name="Picture 6">
            <a:extLst>
              <a:ext uri="{FF2B5EF4-FFF2-40B4-BE49-F238E27FC236}">
                <a16:creationId xmlns:a16="http://schemas.microsoft.com/office/drawing/2014/main" id="{05B34A99-08C1-4571-A25C-735892EBA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3850" y="731838"/>
            <a:ext cx="2870200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5635C3-54A5-EF41-A517-E1F194A03256}"/>
              </a:ext>
            </a:extLst>
          </p:cNvPr>
          <p:cNvSpPr txBox="1"/>
          <p:nvPr/>
        </p:nvSpPr>
        <p:spPr>
          <a:xfrm>
            <a:off x="1373188" y="906463"/>
            <a:ext cx="1793875" cy="2762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0070C0"/>
                </a:solidFill>
              </a:rPr>
              <a:t>Timber Sliding Door</a:t>
            </a:r>
          </a:p>
        </p:txBody>
      </p:sp>
      <p:sp>
        <p:nvSpPr>
          <p:cNvPr id="34" name="Rounded Rectangle 33">
            <a:hlinkClick r:id="rId17" action="ppaction://hlinksldjump"/>
            <a:extLst>
              <a:ext uri="{FF2B5EF4-FFF2-40B4-BE49-F238E27FC236}">
                <a16:creationId xmlns:a16="http://schemas.microsoft.com/office/drawing/2014/main" id="{8C68BFFD-7306-4F41-B24E-DCB924C566CA}"/>
              </a:ext>
            </a:extLst>
          </p:cNvPr>
          <p:cNvSpPr/>
          <p:nvPr/>
        </p:nvSpPr>
        <p:spPr bwMode="auto">
          <a:xfrm>
            <a:off x="190011" y="4615917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48174" name="Picture 62" descr="CWindow%20&amp;%20Doors%20Logo%20CMYK">
            <a:extLst>
              <a:ext uri="{FF2B5EF4-FFF2-40B4-BE49-F238E27FC236}">
                <a16:creationId xmlns:a16="http://schemas.microsoft.com/office/drawing/2014/main" id="{37EE5B48-0DF7-4BAD-9146-765B2D2E6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75" name="Picture 62" descr="CWindow%20&amp;%20Doors%20Logo%20CMYK">
            <a:extLst>
              <a:ext uri="{FF2B5EF4-FFF2-40B4-BE49-F238E27FC236}">
                <a16:creationId xmlns:a16="http://schemas.microsoft.com/office/drawing/2014/main" id="{5CF0B2E4-5C51-4FCF-A155-A65A5530A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3763"/>
            <a:ext cx="14605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15">
            <a:extLst>
              <a:ext uri="{FF2B5EF4-FFF2-40B4-BE49-F238E27FC236}">
                <a16:creationId xmlns:a16="http://schemas.microsoft.com/office/drawing/2014/main" id="{6AC575F7-4343-41EF-AC61-331444BE0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50211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1F94D967-551A-42B0-801B-297FC623C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887413"/>
            <a:ext cx="4937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14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5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50216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97A46D8-E329-42B1-ADA7-C2B28FFF6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613" y="969963"/>
            <a:ext cx="2671762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7" name="Picture 6">
            <a:extLst>
              <a:ext uri="{FF2B5EF4-FFF2-40B4-BE49-F238E27FC236}">
                <a16:creationId xmlns:a16="http://schemas.microsoft.com/office/drawing/2014/main" id="{C9B3430F-1B0D-450B-8703-7190B9229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9413" y="719138"/>
            <a:ext cx="283845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F3BEA8D-D983-4B40-8BA4-C96D00F22819}"/>
              </a:ext>
            </a:extLst>
          </p:cNvPr>
          <p:cNvSpPr txBox="1"/>
          <p:nvPr/>
        </p:nvSpPr>
        <p:spPr>
          <a:xfrm>
            <a:off x="1498600" y="900113"/>
            <a:ext cx="2017713" cy="2619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 dirty="0">
                <a:solidFill>
                  <a:srgbClr val="0070C0"/>
                </a:solidFill>
              </a:rPr>
              <a:t>Timber Stacking Sliding Door</a:t>
            </a:r>
          </a:p>
        </p:txBody>
      </p:sp>
      <p:sp>
        <p:nvSpPr>
          <p:cNvPr id="34" name="Rounded Rectangle 33">
            <a:hlinkClick r:id="rId18" action="ppaction://hlinksldjump"/>
            <a:extLst>
              <a:ext uri="{FF2B5EF4-FFF2-40B4-BE49-F238E27FC236}">
                <a16:creationId xmlns:a16="http://schemas.microsoft.com/office/drawing/2014/main" id="{F8F64317-6E25-7B49-8609-C4220D53DA81}"/>
              </a:ext>
            </a:extLst>
          </p:cNvPr>
          <p:cNvSpPr/>
          <p:nvPr/>
        </p:nvSpPr>
        <p:spPr bwMode="auto">
          <a:xfrm>
            <a:off x="203704" y="4603115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50222" name="Picture 62" descr="CWindow%20&amp;%20Doors%20Logo%20CMYK">
            <a:extLst>
              <a:ext uri="{FF2B5EF4-FFF2-40B4-BE49-F238E27FC236}">
                <a16:creationId xmlns:a16="http://schemas.microsoft.com/office/drawing/2014/main" id="{0DC00075-3CF8-4B92-8054-9EF29DDA8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23" name="Picture 62" descr="CWindow%20&amp;%20Doors%20Logo%20CMYK">
            <a:extLst>
              <a:ext uri="{FF2B5EF4-FFF2-40B4-BE49-F238E27FC236}">
                <a16:creationId xmlns:a16="http://schemas.microsoft.com/office/drawing/2014/main" id="{7571676E-CB85-42BF-A265-C031A702E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5350"/>
            <a:ext cx="1455738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5">
            <a:extLst>
              <a:ext uri="{FF2B5EF4-FFF2-40B4-BE49-F238E27FC236}">
                <a16:creationId xmlns:a16="http://schemas.microsoft.com/office/drawing/2014/main" id="{241872FB-4C07-45EE-8E0D-00407FE38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6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1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52259" name="TextBox 10">
            <a:hlinkClick r:id="rId12" action="ppaction://hlinksldjump"/>
            <a:extLst>
              <a:ext uri="{FF2B5EF4-FFF2-40B4-BE49-F238E27FC236}">
                <a16:creationId xmlns:a16="http://schemas.microsoft.com/office/drawing/2014/main" id="{D9A2AAF6-1039-473B-8ED3-577D03189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38" y="911225"/>
            <a:ext cx="4937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3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52264" name="Content Placeholder 4" descr="A large room&#10;&#10;Description automatically generated">
            <a:extLst>
              <a:ext uri="{FF2B5EF4-FFF2-40B4-BE49-F238E27FC236}">
                <a16:creationId xmlns:a16="http://schemas.microsoft.com/office/drawing/2014/main" id="{68D51029-9110-478E-8B6A-71F05F99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00" y="941388"/>
            <a:ext cx="26685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65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AC2CB3-4C86-4FA3-9D2A-313C671FB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7663" y="688975"/>
            <a:ext cx="2824162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4D436BA-D9E2-2445-B902-EA7ACDED7F4B}"/>
              </a:ext>
            </a:extLst>
          </p:cNvPr>
          <p:cNvSpPr txBox="1"/>
          <p:nvPr/>
        </p:nvSpPr>
        <p:spPr>
          <a:xfrm>
            <a:off x="1285875" y="901700"/>
            <a:ext cx="2327275" cy="2778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0070C0"/>
                </a:solidFill>
              </a:rPr>
              <a:t>Timber Bifold Door</a:t>
            </a:r>
          </a:p>
        </p:txBody>
      </p:sp>
      <p:sp>
        <p:nvSpPr>
          <p:cNvPr id="34" name="Rounded Rectangle 33">
            <a:hlinkClick r:id="rId16" action="ppaction://hlinksldjump"/>
            <a:extLst>
              <a:ext uri="{FF2B5EF4-FFF2-40B4-BE49-F238E27FC236}">
                <a16:creationId xmlns:a16="http://schemas.microsoft.com/office/drawing/2014/main" id="{68FCD171-CF77-BD42-913A-1E9FB4359066}"/>
              </a:ext>
            </a:extLst>
          </p:cNvPr>
          <p:cNvSpPr/>
          <p:nvPr/>
        </p:nvSpPr>
        <p:spPr bwMode="auto">
          <a:xfrm>
            <a:off x="203704" y="4603115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52270" name="Picture 62" descr="CWindow%20&amp;%20Doors%20Logo%20CMYK">
            <a:extLst>
              <a:ext uri="{FF2B5EF4-FFF2-40B4-BE49-F238E27FC236}">
                <a16:creationId xmlns:a16="http://schemas.microsoft.com/office/drawing/2014/main" id="{EC1292C2-7BA7-4A03-9221-0DD608F0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71" name="Picture 62" descr="CWindow%20&amp;%20Doors%20Logo%20CMYK">
            <a:extLst>
              <a:ext uri="{FF2B5EF4-FFF2-40B4-BE49-F238E27FC236}">
                <a16:creationId xmlns:a16="http://schemas.microsoft.com/office/drawing/2014/main" id="{B5B0BAB7-A1B4-4A8F-B67D-5F43217F9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2175"/>
            <a:ext cx="146208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5">
            <a:extLst>
              <a:ext uri="{FF2B5EF4-FFF2-40B4-BE49-F238E27FC236}">
                <a16:creationId xmlns:a16="http://schemas.microsoft.com/office/drawing/2014/main" id="{ED98AD7E-0A96-4680-9682-1C1286918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54307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39FFAD95-C169-4994-AB1B-07E189FDE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8" y="925513"/>
            <a:ext cx="4937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54312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23875E13-2981-4FB0-B737-0C4C8E468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949325"/>
            <a:ext cx="2657475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13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65360-1E7E-4938-8DF9-4EEBA2BE8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3238" y="692150"/>
            <a:ext cx="270033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E3AC5CC-CD05-814B-A783-FD3E2A38AD6D}"/>
              </a:ext>
            </a:extLst>
          </p:cNvPr>
          <p:cNvSpPr txBox="1"/>
          <p:nvPr/>
        </p:nvSpPr>
        <p:spPr>
          <a:xfrm>
            <a:off x="1465263" y="906463"/>
            <a:ext cx="2327275" cy="2762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0070C0"/>
                </a:solidFill>
              </a:rPr>
              <a:t>Timber French Door</a:t>
            </a:r>
          </a:p>
        </p:txBody>
      </p:sp>
      <p:sp>
        <p:nvSpPr>
          <p:cNvPr id="34" name="Rounded Rectangle 33">
            <a:hlinkClick r:id="rId17" action="ppaction://hlinksldjump"/>
            <a:extLst>
              <a:ext uri="{FF2B5EF4-FFF2-40B4-BE49-F238E27FC236}">
                <a16:creationId xmlns:a16="http://schemas.microsoft.com/office/drawing/2014/main" id="{933C75DC-3B13-C841-858C-AEBD5451AEB5}"/>
              </a:ext>
            </a:extLst>
          </p:cNvPr>
          <p:cNvSpPr/>
          <p:nvPr/>
        </p:nvSpPr>
        <p:spPr bwMode="auto">
          <a:xfrm>
            <a:off x="203704" y="4603115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54318" name="Picture 62" descr="CWindow%20&amp;%20Doors%20Logo%20CMYK">
            <a:extLst>
              <a:ext uri="{FF2B5EF4-FFF2-40B4-BE49-F238E27FC236}">
                <a16:creationId xmlns:a16="http://schemas.microsoft.com/office/drawing/2014/main" id="{2E86E9BA-EAEE-40FE-8A68-A93746D14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19" name="Picture 62" descr="CWindow%20&amp;%20Doors%20Logo%20CMYK">
            <a:extLst>
              <a:ext uri="{FF2B5EF4-FFF2-40B4-BE49-F238E27FC236}">
                <a16:creationId xmlns:a16="http://schemas.microsoft.com/office/drawing/2014/main" id="{9C8F8108-8CCF-4DF1-8FE3-1253897CF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650" y="4733925"/>
            <a:ext cx="1387475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5">
            <a:extLst>
              <a:ext uri="{FF2B5EF4-FFF2-40B4-BE49-F238E27FC236}">
                <a16:creationId xmlns:a16="http://schemas.microsoft.com/office/drawing/2014/main" id="{268888EB-B2ED-4713-BC9A-AAB026B4A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56355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A7F2C7A4-FB9A-4C83-A2B8-BBDDFEAC7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" y="874713"/>
            <a:ext cx="493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56360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E4679905-1850-4E16-987D-F087B69F4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8738" y="906463"/>
            <a:ext cx="2792412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1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5AD6E44-0296-4A1B-AEE1-97382E770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7188" y="728663"/>
            <a:ext cx="2741612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hlinkClick r:id="rId17" action="ppaction://hlinksldjump"/>
            <a:extLst>
              <a:ext uri="{FF2B5EF4-FFF2-40B4-BE49-F238E27FC236}">
                <a16:creationId xmlns:a16="http://schemas.microsoft.com/office/drawing/2014/main" id="{FE179E8E-C85C-7245-B6D9-437662F92BEC}"/>
              </a:ext>
            </a:extLst>
          </p:cNvPr>
          <p:cNvSpPr txBox="1"/>
          <p:nvPr/>
        </p:nvSpPr>
        <p:spPr>
          <a:xfrm>
            <a:off x="5634038" y="2703513"/>
            <a:ext cx="920750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/>
              <a:t>Size Specs</a:t>
            </a:r>
          </a:p>
        </p:txBody>
      </p:sp>
      <p:sp>
        <p:nvSpPr>
          <p:cNvPr id="35" name="TextBox 34">
            <a:hlinkClick r:id="rId17" action="ppaction://hlinksldjump"/>
            <a:extLst>
              <a:ext uri="{FF2B5EF4-FFF2-40B4-BE49-F238E27FC236}">
                <a16:creationId xmlns:a16="http://schemas.microsoft.com/office/drawing/2014/main" id="{0A758444-6377-3945-883C-DAD8AB792D3C}"/>
              </a:ext>
            </a:extLst>
          </p:cNvPr>
          <p:cNvSpPr txBox="1"/>
          <p:nvPr/>
        </p:nvSpPr>
        <p:spPr>
          <a:xfrm>
            <a:off x="5740400" y="771525"/>
            <a:ext cx="920750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/>
              <a:t>Size Specs</a:t>
            </a:r>
          </a:p>
        </p:txBody>
      </p:sp>
      <p:sp>
        <p:nvSpPr>
          <p:cNvPr id="36" name="Rounded Rectangle 35">
            <a:hlinkClick r:id="rId18" action="ppaction://hlinksldjump"/>
            <a:extLst>
              <a:ext uri="{FF2B5EF4-FFF2-40B4-BE49-F238E27FC236}">
                <a16:creationId xmlns:a16="http://schemas.microsoft.com/office/drawing/2014/main" id="{380B059E-50AC-5140-BDF4-A1893176A27D}"/>
              </a:ext>
            </a:extLst>
          </p:cNvPr>
          <p:cNvSpPr/>
          <p:nvPr/>
        </p:nvSpPr>
        <p:spPr bwMode="auto">
          <a:xfrm>
            <a:off x="203704" y="4603115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56371" name="Picture 62" descr="CWindow%20&amp;%20Doors%20Logo%20CMYK">
            <a:extLst>
              <a:ext uri="{FF2B5EF4-FFF2-40B4-BE49-F238E27FC236}">
                <a16:creationId xmlns:a16="http://schemas.microsoft.com/office/drawing/2014/main" id="{F8BE3FB1-68C4-49B5-BA7C-C25DD5FD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2" name="Picture 62" descr="CWindow%20&amp;%20Doors%20Logo%20CMYK">
            <a:extLst>
              <a:ext uri="{FF2B5EF4-FFF2-40B4-BE49-F238E27FC236}">
                <a16:creationId xmlns:a16="http://schemas.microsoft.com/office/drawing/2014/main" id="{FE519142-DAF9-4B14-AA40-39C67922F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4706938"/>
            <a:ext cx="145732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5">
            <a:extLst>
              <a:ext uri="{FF2B5EF4-FFF2-40B4-BE49-F238E27FC236}">
                <a16:creationId xmlns:a16="http://schemas.microsoft.com/office/drawing/2014/main" id="{2D1F1168-1112-4383-B5C1-B851A8AA2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58403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CA25A945-1E20-4DC3-9B29-B9754D92A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50" y="936625"/>
            <a:ext cx="493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58408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6F4AC816-2237-430B-B70F-25AEB9182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588" y="969963"/>
            <a:ext cx="2700337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9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7689ED-C375-471B-BE55-C75490564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9888" y="700088"/>
            <a:ext cx="2808287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hlinkClick r:id="rId17" action="ppaction://hlinksldjump"/>
            <a:extLst>
              <a:ext uri="{FF2B5EF4-FFF2-40B4-BE49-F238E27FC236}">
                <a16:creationId xmlns:a16="http://schemas.microsoft.com/office/drawing/2014/main" id="{0526A2BF-FB10-6F48-815F-986D1CF21A00}"/>
              </a:ext>
            </a:extLst>
          </p:cNvPr>
          <p:cNvSpPr txBox="1"/>
          <p:nvPr/>
        </p:nvSpPr>
        <p:spPr>
          <a:xfrm>
            <a:off x="2717800" y="1004888"/>
            <a:ext cx="936625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/>
              <a:t>Size Specs</a:t>
            </a:r>
          </a:p>
        </p:txBody>
      </p:sp>
      <p:sp>
        <p:nvSpPr>
          <p:cNvPr id="34" name="Rounded Rectangle 33">
            <a:hlinkClick r:id="rId18" action="ppaction://hlinksldjump"/>
            <a:extLst>
              <a:ext uri="{FF2B5EF4-FFF2-40B4-BE49-F238E27FC236}">
                <a16:creationId xmlns:a16="http://schemas.microsoft.com/office/drawing/2014/main" id="{D9DB25F5-2F8D-DF4D-9686-832ED7465432}"/>
              </a:ext>
            </a:extLst>
          </p:cNvPr>
          <p:cNvSpPr/>
          <p:nvPr/>
        </p:nvSpPr>
        <p:spPr bwMode="auto">
          <a:xfrm>
            <a:off x="203704" y="4603115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sp>
        <p:nvSpPr>
          <p:cNvPr id="58416" name="TextBox 34">
            <a:extLst>
              <a:ext uri="{FF2B5EF4-FFF2-40B4-BE49-F238E27FC236}">
                <a16:creationId xmlns:a16="http://schemas.microsoft.com/office/drawing/2014/main" id="{AB6619B8-EAF3-4203-A3CE-EC284BEE8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668338"/>
            <a:ext cx="6477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70C0"/>
                </a:solidFill>
                <a:latin typeface="Times New Roman" panose="02020603050405020304" pitchFamily="18" charset="0"/>
              </a:rPr>
              <a:t>All ranges</a:t>
            </a:r>
          </a:p>
        </p:txBody>
      </p:sp>
      <p:pic>
        <p:nvPicPr>
          <p:cNvPr id="58417" name="Picture 62" descr="CWindow%20&amp;%20Doors%20Logo%20CMYK">
            <a:extLst>
              <a:ext uri="{FF2B5EF4-FFF2-40B4-BE49-F238E27FC236}">
                <a16:creationId xmlns:a16="http://schemas.microsoft.com/office/drawing/2014/main" id="{AFE542C6-9BFD-4CCF-A4A8-EE8EFBEF3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8" name="Picture 62" descr="CWindow%20&amp;%20Doors%20Logo%20CMYK">
            <a:extLst>
              <a:ext uri="{FF2B5EF4-FFF2-40B4-BE49-F238E27FC236}">
                <a16:creationId xmlns:a16="http://schemas.microsoft.com/office/drawing/2014/main" id="{975BA6E1-36AE-40F3-ADAC-9BF2D7B3F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2175"/>
            <a:ext cx="14605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5">
            <a:extLst>
              <a:ext uri="{FF2B5EF4-FFF2-40B4-BE49-F238E27FC236}">
                <a16:creationId xmlns:a16="http://schemas.microsoft.com/office/drawing/2014/main" id="{7D1D41FB-C185-4C88-AE9F-78B97879F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60451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3C8EC788-B122-47B0-9F2A-CCADD421E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3" y="896938"/>
            <a:ext cx="4937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0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60456" name="Picture 2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D0CF61C1-49FB-4E4B-A54B-2221331C5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7613" y="911225"/>
            <a:ext cx="2587625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57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3BD0DA2-4A00-4FAA-8571-03A0A35EA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4475" y="681038"/>
            <a:ext cx="281305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hlinkClick r:id="rId16" action="ppaction://hlinksldjump"/>
            <a:extLst>
              <a:ext uri="{FF2B5EF4-FFF2-40B4-BE49-F238E27FC236}">
                <a16:creationId xmlns:a16="http://schemas.microsoft.com/office/drawing/2014/main" id="{5ACC66E0-3E13-6846-B1C0-61EA0CEA19B7}"/>
              </a:ext>
            </a:extLst>
          </p:cNvPr>
          <p:cNvSpPr txBox="1"/>
          <p:nvPr/>
        </p:nvSpPr>
        <p:spPr>
          <a:xfrm>
            <a:off x="5461000" y="723900"/>
            <a:ext cx="935038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/>
              <a:t>Size Specs</a:t>
            </a:r>
          </a:p>
        </p:txBody>
      </p:sp>
      <p:sp>
        <p:nvSpPr>
          <p:cNvPr id="35" name="TextBox 34">
            <a:hlinkClick r:id="rId16" action="ppaction://hlinksldjump"/>
            <a:extLst>
              <a:ext uri="{FF2B5EF4-FFF2-40B4-BE49-F238E27FC236}">
                <a16:creationId xmlns:a16="http://schemas.microsoft.com/office/drawing/2014/main" id="{A18F9B99-E266-0741-906A-6BFB6EB84CC9}"/>
              </a:ext>
            </a:extLst>
          </p:cNvPr>
          <p:cNvSpPr txBox="1"/>
          <p:nvPr/>
        </p:nvSpPr>
        <p:spPr>
          <a:xfrm>
            <a:off x="5492750" y="2716213"/>
            <a:ext cx="936625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/>
              <a:t>Size Specs</a:t>
            </a:r>
          </a:p>
        </p:txBody>
      </p:sp>
      <p:sp>
        <p:nvSpPr>
          <p:cNvPr id="34" name="Rounded Rectangle 33">
            <a:hlinkClick r:id="rId17" action="ppaction://hlinksldjump"/>
            <a:extLst>
              <a:ext uri="{FF2B5EF4-FFF2-40B4-BE49-F238E27FC236}">
                <a16:creationId xmlns:a16="http://schemas.microsoft.com/office/drawing/2014/main" id="{44F90B7D-C6E9-D348-9922-E8CED326B082}"/>
              </a:ext>
            </a:extLst>
          </p:cNvPr>
          <p:cNvSpPr/>
          <p:nvPr/>
        </p:nvSpPr>
        <p:spPr bwMode="auto">
          <a:xfrm>
            <a:off x="203704" y="4603115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60467" name="Picture 62" descr="CWindow%20&amp;%20Doors%20Logo%20CMYK">
            <a:extLst>
              <a:ext uri="{FF2B5EF4-FFF2-40B4-BE49-F238E27FC236}">
                <a16:creationId xmlns:a16="http://schemas.microsoft.com/office/drawing/2014/main" id="{4677797B-395E-4A83-86ED-AAD94C2D0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68" name="Picture 62" descr="CWindow%20&amp;%20Doors%20Logo%20CMYK">
            <a:extLst>
              <a:ext uri="{FF2B5EF4-FFF2-40B4-BE49-F238E27FC236}">
                <a16:creationId xmlns:a16="http://schemas.microsoft.com/office/drawing/2014/main" id="{0F7B35A8-87F3-4499-98B0-28A282F2D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713" y="445928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5">
            <a:extLst>
              <a:ext uri="{FF2B5EF4-FFF2-40B4-BE49-F238E27FC236}">
                <a16:creationId xmlns:a16="http://schemas.microsoft.com/office/drawing/2014/main" id="{AA81F74C-60F8-4594-9B05-145054400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922338"/>
            <a:ext cx="446088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25513"/>
            <a:ext cx="542925" cy="192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92075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335" y="92302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03" y="923026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605" y="922069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5525536" y="913356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793875" y="9255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3575797" y="918563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94" y="1151664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985" y="115166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088" y="1144032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6085540" y="908903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7203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5A1552E5-6185-492A-99C8-19CC010A2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760413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977" y="913356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158875"/>
            <a:ext cx="893763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7208" name="Picture 22" descr="A dining room table in front of a window&#10;&#10;Description automatically generated">
            <a:extLst>
              <a:ext uri="{FF2B5EF4-FFF2-40B4-BE49-F238E27FC236}">
                <a16:creationId xmlns:a16="http://schemas.microsoft.com/office/drawing/2014/main" id="{49D32F3D-3AEA-489B-B762-5FB6B3D3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9388" y="1404938"/>
            <a:ext cx="43211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hlinkClick r:id="rId16" action="ppaction://hlinksldjump"/>
            <a:extLst>
              <a:ext uri="{FF2B5EF4-FFF2-40B4-BE49-F238E27FC236}">
                <a16:creationId xmlns:a16="http://schemas.microsoft.com/office/drawing/2014/main" id="{E7B4699F-2683-8446-8B0A-E5819F5A78C0}"/>
              </a:ext>
            </a:extLst>
          </p:cNvPr>
          <p:cNvSpPr txBox="1"/>
          <p:nvPr/>
        </p:nvSpPr>
        <p:spPr>
          <a:xfrm>
            <a:off x="85906" y="1544499"/>
            <a:ext cx="2599009" cy="461665"/>
          </a:xfrm>
          <a:prstGeom prst="rect">
            <a:avLst/>
          </a:prstGeom>
          <a:ln>
            <a:noFill/>
          </a:ln>
          <a:effectLst>
            <a:softEdge rad="12700"/>
          </a:effectLst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>
              <a:defRPr/>
            </a:pPr>
            <a:r>
              <a:rPr lang="en-AU" dirty="0">
                <a:solidFill>
                  <a:srgbClr val="62421E"/>
                </a:solidFill>
              </a:rPr>
              <a:t>Timber Door Range</a:t>
            </a:r>
          </a:p>
        </p:txBody>
      </p:sp>
      <p:sp>
        <p:nvSpPr>
          <p:cNvPr id="25" name="Rounded Rectangle 23">
            <a:hlinkClick r:id="rId17" action="ppaction://hlinksldjump"/>
            <a:extLst>
              <a:ext uri="{FF2B5EF4-FFF2-40B4-BE49-F238E27FC236}">
                <a16:creationId xmlns:a16="http://schemas.microsoft.com/office/drawing/2014/main" id="{9F7767A2-B003-3D41-A0F5-ED514857D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9" y="2082344"/>
            <a:ext cx="1192213" cy="22383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800" dirty="0">
                <a:solidFill>
                  <a:srgbClr val="62421E"/>
                </a:solidFill>
              </a:rPr>
              <a:t>Sliding Doors</a:t>
            </a:r>
          </a:p>
        </p:txBody>
      </p:sp>
      <p:sp>
        <p:nvSpPr>
          <p:cNvPr id="34" name="Rounded Rectangle 40">
            <a:hlinkClick r:id="rId18" action="ppaction://hlinksldjump"/>
            <a:extLst>
              <a:ext uri="{FF2B5EF4-FFF2-40B4-BE49-F238E27FC236}">
                <a16:creationId xmlns:a16="http://schemas.microsoft.com/office/drawing/2014/main" id="{AF1FD8AF-009D-1F42-969A-48CD95CD6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8" y="2388193"/>
            <a:ext cx="1192213" cy="31115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800">
                <a:solidFill>
                  <a:srgbClr val="62421E"/>
                </a:solidFill>
              </a:rPr>
              <a:t>Stacking Sliding Doors</a:t>
            </a:r>
          </a:p>
        </p:txBody>
      </p:sp>
      <p:sp>
        <p:nvSpPr>
          <p:cNvPr id="35" name="Rounded Rectangle 29">
            <a:hlinkClick r:id="rId19" action="ppaction://hlinksldjump"/>
            <a:extLst>
              <a:ext uri="{FF2B5EF4-FFF2-40B4-BE49-F238E27FC236}">
                <a16:creationId xmlns:a16="http://schemas.microsoft.com/office/drawing/2014/main" id="{EC706C9B-0690-AA48-85FF-F5E484FE0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8" y="2781355"/>
            <a:ext cx="1193800" cy="22225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800">
                <a:solidFill>
                  <a:srgbClr val="62421E"/>
                </a:solidFill>
              </a:rPr>
              <a:t>Bifold Doors</a:t>
            </a:r>
          </a:p>
        </p:txBody>
      </p:sp>
      <p:sp>
        <p:nvSpPr>
          <p:cNvPr id="36" name="Rounded Rectangle 30">
            <a:hlinkClick r:id="rId20" action="ppaction://hlinksldjump"/>
            <a:extLst>
              <a:ext uri="{FF2B5EF4-FFF2-40B4-BE49-F238E27FC236}">
                <a16:creationId xmlns:a16="http://schemas.microsoft.com/office/drawing/2014/main" id="{3623881A-4648-2F49-B712-E86027CBE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71" y="3086921"/>
            <a:ext cx="1193800" cy="22225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800">
                <a:solidFill>
                  <a:srgbClr val="62421E"/>
                </a:solidFill>
              </a:rPr>
              <a:t>French Doors</a:t>
            </a:r>
          </a:p>
        </p:txBody>
      </p:sp>
      <p:sp>
        <p:nvSpPr>
          <p:cNvPr id="37" name="Rounded Rectangle 36">
            <a:hlinkClick r:id="rId21" action="ppaction://hlinksldjump"/>
            <a:extLst>
              <a:ext uri="{FF2B5EF4-FFF2-40B4-BE49-F238E27FC236}">
                <a16:creationId xmlns:a16="http://schemas.microsoft.com/office/drawing/2014/main" id="{30A86A56-680F-7B48-B5B7-7E46373E3E78}"/>
              </a:ext>
            </a:extLst>
          </p:cNvPr>
          <p:cNvSpPr/>
          <p:nvPr/>
        </p:nvSpPr>
        <p:spPr bwMode="auto">
          <a:xfrm>
            <a:off x="6096290" y="1156462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7227" name="Picture 62" descr="CWindow%20&amp;%20Doors%20Logo%20CMYK">
            <a:extLst>
              <a:ext uri="{FF2B5EF4-FFF2-40B4-BE49-F238E27FC236}">
                <a16:creationId xmlns:a16="http://schemas.microsoft.com/office/drawing/2014/main" id="{CF07E704-FA1E-4363-901C-9EC60AE54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8" name="Picture 62" descr="CWindow%20&amp;%20Doors%20Logo%20CMYK">
            <a:extLst>
              <a:ext uri="{FF2B5EF4-FFF2-40B4-BE49-F238E27FC236}">
                <a16:creationId xmlns:a16="http://schemas.microsoft.com/office/drawing/2014/main" id="{B5490922-CE70-481D-8FB1-FAE7DCD81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650" y="4733925"/>
            <a:ext cx="138271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5">
            <a:extLst>
              <a:ext uri="{FF2B5EF4-FFF2-40B4-BE49-F238E27FC236}">
                <a16:creationId xmlns:a16="http://schemas.microsoft.com/office/drawing/2014/main" id="{5D06E13C-83E9-42D2-BDCD-769115D53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62499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0878447B-1BCD-4F3B-BDAC-4F352E6AA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8" y="871538"/>
            <a:ext cx="4937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6250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BDCD16-FB14-40ED-87E9-713216C15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4325" y="668338"/>
            <a:ext cx="2879725" cy="397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05" name="Picture 2" descr="A screenshot of a social media post with text and a large window&#10;&#10;Description automatically generated">
            <a:extLst>
              <a:ext uri="{FF2B5EF4-FFF2-40B4-BE49-F238E27FC236}">
                <a16:creationId xmlns:a16="http://schemas.microsoft.com/office/drawing/2014/main" id="{582CFEF1-7147-409A-B0F3-224DD63F9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9688" y="939800"/>
            <a:ext cx="26797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hlinkClick r:id="rId17" action="ppaction://hlinksldjump"/>
            <a:extLst>
              <a:ext uri="{FF2B5EF4-FFF2-40B4-BE49-F238E27FC236}">
                <a16:creationId xmlns:a16="http://schemas.microsoft.com/office/drawing/2014/main" id="{727CC89D-43DD-4642-B0D9-FAA353601CBC}"/>
              </a:ext>
            </a:extLst>
          </p:cNvPr>
          <p:cNvSpPr txBox="1"/>
          <p:nvPr/>
        </p:nvSpPr>
        <p:spPr>
          <a:xfrm>
            <a:off x="2593975" y="969963"/>
            <a:ext cx="936625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/>
              <a:t>Size Specs</a:t>
            </a:r>
          </a:p>
        </p:txBody>
      </p:sp>
      <p:sp>
        <p:nvSpPr>
          <p:cNvPr id="25" name="Rounded Rectangle 24">
            <a:hlinkClick r:id="rId18" action="ppaction://hlinksldjump"/>
            <a:extLst>
              <a:ext uri="{FF2B5EF4-FFF2-40B4-BE49-F238E27FC236}">
                <a16:creationId xmlns:a16="http://schemas.microsoft.com/office/drawing/2014/main" id="{517C1524-B62D-0F4D-ADD6-D8D54FA83276}"/>
              </a:ext>
            </a:extLst>
          </p:cNvPr>
          <p:cNvSpPr/>
          <p:nvPr/>
        </p:nvSpPr>
        <p:spPr bwMode="auto">
          <a:xfrm>
            <a:off x="203704" y="4603115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sp>
        <p:nvSpPr>
          <p:cNvPr id="62512" name="TextBox 1">
            <a:extLst>
              <a:ext uri="{FF2B5EF4-FFF2-40B4-BE49-F238E27FC236}">
                <a16:creationId xmlns:a16="http://schemas.microsoft.com/office/drawing/2014/main" id="{78945562-4ACF-4210-BAAA-C93F4AA66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668338"/>
            <a:ext cx="6477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70C0"/>
                </a:solidFill>
                <a:latin typeface="Times New Roman" panose="02020603050405020304" pitchFamily="18" charset="0"/>
              </a:rPr>
              <a:t>All ranges</a:t>
            </a:r>
          </a:p>
        </p:txBody>
      </p:sp>
      <p:pic>
        <p:nvPicPr>
          <p:cNvPr id="62513" name="Picture 62" descr="CWindow%20&amp;%20Doors%20Logo%20CMYK">
            <a:extLst>
              <a:ext uri="{FF2B5EF4-FFF2-40B4-BE49-F238E27FC236}">
                <a16:creationId xmlns:a16="http://schemas.microsoft.com/office/drawing/2014/main" id="{EEC12DB5-E961-4A5E-97B0-94C63D3D9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14" name="Picture 62" descr="CWindow%20&amp;%20Doors%20Logo%20CMYK">
            <a:extLst>
              <a:ext uri="{FF2B5EF4-FFF2-40B4-BE49-F238E27FC236}">
                <a16:creationId xmlns:a16="http://schemas.microsoft.com/office/drawing/2014/main" id="{09244D61-5369-4486-81FE-C255D765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3763"/>
            <a:ext cx="145732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15">
            <a:extLst>
              <a:ext uri="{FF2B5EF4-FFF2-40B4-BE49-F238E27FC236}">
                <a16:creationId xmlns:a16="http://schemas.microsoft.com/office/drawing/2014/main" id="{A8E0229A-E2D0-446D-BB43-F51310130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64547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E37E70CE-5166-44B5-A6AA-A4194FE58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898525"/>
            <a:ext cx="495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64552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2C0BB1-686A-4907-B90A-FC164DB58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3338" y="922338"/>
            <a:ext cx="2725737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53" name="Picture 4" descr="A close up of a keyboard&#10;&#10;Description automatically generated">
            <a:extLst>
              <a:ext uri="{FF2B5EF4-FFF2-40B4-BE49-F238E27FC236}">
                <a16:creationId xmlns:a16="http://schemas.microsoft.com/office/drawing/2014/main" id="{66D40028-2203-4B2A-9DC4-CDF351EB5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163" y="715963"/>
            <a:ext cx="2909887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>
            <a:hlinkClick r:id="rId17" action="ppaction://hlinksldjump"/>
            <a:extLst>
              <a:ext uri="{FF2B5EF4-FFF2-40B4-BE49-F238E27FC236}">
                <a16:creationId xmlns:a16="http://schemas.microsoft.com/office/drawing/2014/main" id="{27661B05-8BEF-1D40-B2F2-CFCF5739444D}"/>
              </a:ext>
            </a:extLst>
          </p:cNvPr>
          <p:cNvSpPr/>
          <p:nvPr/>
        </p:nvSpPr>
        <p:spPr bwMode="auto">
          <a:xfrm>
            <a:off x="203704" y="4603115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64557" name="Picture 62" descr="CWindow%20&amp;%20Doors%20Logo%20CMYK">
            <a:extLst>
              <a:ext uri="{FF2B5EF4-FFF2-40B4-BE49-F238E27FC236}">
                <a16:creationId xmlns:a16="http://schemas.microsoft.com/office/drawing/2014/main" id="{5A7FD5B3-22DA-4943-87BA-41A59FF13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58" name="Picture 62" descr="CWindow%20&amp;%20Doors%20Logo%20CMYK">
            <a:extLst>
              <a:ext uri="{FF2B5EF4-FFF2-40B4-BE49-F238E27FC236}">
                <a16:creationId xmlns:a16="http://schemas.microsoft.com/office/drawing/2014/main" id="{97CE2DF4-FC77-4ACB-90B0-2A4D0C269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10113"/>
            <a:ext cx="14446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5">
            <a:extLst>
              <a:ext uri="{FF2B5EF4-FFF2-40B4-BE49-F238E27FC236}">
                <a16:creationId xmlns:a16="http://schemas.microsoft.com/office/drawing/2014/main" id="{6C0244D7-648F-4239-ACC4-65F3B5B20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66595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6D3ACB76-B5D0-42FE-84E0-835B380EB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954088"/>
            <a:ext cx="4937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66600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83AD67-09D2-452E-8699-5D573B45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8275" y="911225"/>
            <a:ext cx="2649538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01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AD3054-729C-4CE2-B538-C040BE773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8775" y="681038"/>
            <a:ext cx="2835275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>
            <a:hlinkClick r:id="rId17" action="ppaction://hlinksldjump"/>
            <a:extLst>
              <a:ext uri="{FF2B5EF4-FFF2-40B4-BE49-F238E27FC236}">
                <a16:creationId xmlns:a16="http://schemas.microsoft.com/office/drawing/2014/main" id="{1948F6C6-9C00-9D4E-91FF-754E506404B4}"/>
              </a:ext>
            </a:extLst>
          </p:cNvPr>
          <p:cNvSpPr/>
          <p:nvPr/>
        </p:nvSpPr>
        <p:spPr bwMode="auto">
          <a:xfrm>
            <a:off x="203704" y="4603115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66605" name="Picture 62" descr="CWindow%20&amp;%20Doors%20Logo%20CMYK">
            <a:extLst>
              <a:ext uri="{FF2B5EF4-FFF2-40B4-BE49-F238E27FC236}">
                <a16:creationId xmlns:a16="http://schemas.microsoft.com/office/drawing/2014/main" id="{F2A223F8-F23E-4287-A9B1-DFCA5641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06" name="Picture 62" descr="CWindow%20&amp;%20Doors%20Logo%20CMYK">
            <a:extLst>
              <a:ext uri="{FF2B5EF4-FFF2-40B4-BE49-F238E27FC236}">
                <a16:creationId xmlns:a16="http://schemas.microsoft.com/office/drawing/2014/main" id="{9E35F79B-52C8-49E4-BC9F-89CFE0EC0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8525"/>
            <a:ext cx="14493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5">
            <a:extLst>
              <a:ext uri="{FF2B5EF4-FFF2-40B4-BE49-F238E27FC236}">
                <a16:creationId xmlns:a16="http://schemas.microsoft.com/office/drawing/2014/main" id="{720E2B14-4D76-4C7D-88B3-1320D73C1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68643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5B10C7F8-F786-48C8-96A4-C3D4927EE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8" y="879475"/>
            <a:ext cx="495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68648" name="Picture 2">
            <a:extLst>
              <a:ext uri="{FF2B5EF4-FFF2-40B4-BE49-F238E27FC236}">
                <a16:creationId xmlns:a16="http://schemas.microsoft.com/office/drawing/2014/main" id="{0218CE3B-2162-4A2A-B935-D504F1AB2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38" y="911225"/>
            <a:ext cx="2693987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49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1218733-7DE6-4460-A3C5-8C1FAFFE4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5913" y="719138"/>
            <a:ext cx="2868612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62" descr="CWindow%20&amp;%20Doors%20Logo%20CMYK">
            <a:extLst>
              <a:ext uri="{FF2B5EF4-FFF2-40B4-BE49-F238E27FC236}">
                <a16:creationId xmlns:a16="http://schemas.microsoft.com/office/drawing/2014/main" id="{935E75B8-C6B5-40E2-A58A-E9DE002C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1" name="Picture 62" descr="CWindow%20&amp;%20Doors%20Logo%20CMYK">
            <a:extLst>
              <a:ext uri="{FF2B5EF4-FFF2-40B4-BE49-F238E27FC236}">
                <a16:creationId xmlns:a16="http://schemas.microsoft.com/office/drawing/2014/main" id="{45E21B4D-B9C9-4323-B101-6EE4DD85F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697413"/>
            <a:ext cx="14605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15">
            <a:extLst>
              <a:ext uri="{FF2B5EF4-FFF2-40B4-BE49-F238E27FC236}">
                <a16:creationId xmlns:a16="http://schemas.microsoft.com/office/drawing/2014/main" id="{9239C2C2-E07B-46D8-8BDF-C2424C77C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70691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E91B0425-1783-4FDB-AEE5-E5B15D953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882650"/>
            <a:ext cx="493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70696" name="Picture 2" descr="A large white screen&#10;&#10;Description automatically generated">
            <a:extLst>
              <a:ext uri="{FF2B5EF4-FFF2-40B4-BE49-F238E27FC236}">
                <a16:creationId xmlns:a16="http://schemas.microsoft.com/office/drawing/2014/main" id="{ACA19EAA-A33A-42D4-951B-4A216C78B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738" y="912813"/>
            <a:ext cx="27241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97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FBA62D-356F-47AD-8068-9DD5F684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700088"/>
            <a:ext cx="2905125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hlinkClick r:id="rId17" action="ppaction://hlinksldjump"/>
            <a:extLst>
              <a:ext uri="{FF2B5EF4-FFF2-40B4-BE49-F238E27FC236}">
                <a16:creationId xmlns:a16="http://schemas.microsoft.com/office/drawing/2014/main" id="{3EF824F8-869D-4C41-BCBD-AC058135A7F1}"/>
              </a:ext>
            </a:extLst>
          </p:cNvPr>
          <p:cNvSpPr txBox="1"/>
          <p:nvPr/>
        </p:nvSpPr>
        <p:spPr>
          <a:xfrm>
            <a:off x="5441950" y="733425"/>
            <a:ext cx="936625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/>
              <a:t>Size Specs</a:t>
            </a:r>
          </a:p>
        </p:txBody>
      </p:sp>
      <p:sp>
        <p:nvSpPr>
          <p:cNvPr id="35" name="TextBox 34">
            <a:hlinkClick r:id="rId17" action="ppaction://hlinksldjump"/>
            <a:extLst>
              <a:ext uri="{FF2B5EF4-FFF2-40B4-BE49-F238E27FC236}">
                <a16:creationId xmlns:a16="http://schemas.microsoft.com/office/drawing/2014/main" id="{C2382993-2567-944E-824B-73A556B053D1}"/>
              </a:ext>
            </a:extLst>
          </p:cNvPr>
          <p:cNvSpPr txBox="1"/>
          <p:nvPr/>
        </p:nvSpPr>
        <p:spPr>
          <a:xfrm>
            <a:off x="5441950" y="2711450"/>
            <a:ext cx="936625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/>
              <a:t>Size Specs</a:t>
            </a:r>
          </a:p>
        </p:txBody>
      </p:sp>
      <p:sp>
        <p:nvSpPr>
          <p:cNvPr id="34" name="Rounded Rectangle 33">
            <a:hlinkClick r:id="rId18" action="ppaction://hlinksldjump"/>
            <a:extLst>
              <a:ext uri="{FF2B5EF4-FFF2-40B4-BE49-F238E27FC236}">
                <a16:creationId xmlns:a16="http://schemas.microsoft.com/office/drawing/2014/main" id="{A15A15AD-83CC-9945-A456-49EBCEAB95B8}"/>
              </a:ext>
            </a:extLst>
          </p:cNvPr>
          <p:cNvSpPr/>
          <p:nvPr/>
        </p:nvSpPr>
        <p:spPr bwMode="auto">
          <a:xfrm>
            <a:off x="203704" y="4603115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70707" name="Picture 62" descr="CWindow%20&amp;%20Doors%20Logo%20CMYK">
            <a:extLst>
              <a:ext uri="{FF2B5EF4-FFF2-40B4-BE49-F238E27FC236}">
                <a16:creationId xmlns:a16="http://schemas.microsoft.com/office/drawing/2014/main" id="{13F4C9BD-0B2D-44A5-B464-E1E31A18A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8" name="Picture 62" descr="CWindow%20&amp;%20Doors%20Logo%20CMYK">
            <a:extLst>
              <a:ext uri="{FF2B5EF4-FFF2-40B4-BE49-F238E27FC236}">
                <a16:creationId xmlns:a16="http://schemas.microsoft.com/office/drawing/2014/main" id="{54F7FC68-1B3D-4CC2-9E59-E46570585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3763"/>
            <a:ext cx="14605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15">
            <a:extLst>
              <a:ext uri="{FF2B5EF4-FFF2-40B4-BE49-F238E27FC236}">
                <a16:creationId xmlns:a16="http://schemas.microsoft.com/office/drawing/2014/main" id="{1B75F74F-D746-48BC-B228-440B125B5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72739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D118FC32-5C8A-45A9-9825-9A6D06F46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" y="919163"/>
            <a:ext cx="493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72744" name="Picture 2" descr="A screen shot of 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870ED9DE-3894-410F-A185-2747D9C20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6200" y="923925"/>
            <a:ext cx="274320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le 33">
            <a:hlinkClick r:id="rId16" action="ppaction://hlinksldjump"/>
            <a:extLst>
              <a:ext uri="{FF2B5EF4-FFF2-40B4-BE49-F238E27FC236}">
                <a16:creationId xmlns:a16="http://schemas.microsoft.com/office/drawing/2014/main" id="{72E40191-FA7F-3E41-9F77-BA6109444625}"/>
              </a:ext>
            </a:extLst>
          </p:cNvPr>
          <p:cNvSpPr/>
          <p:nvPr/>
        </p:nvSpPr>
        <p:spPr bwMode="auto">
          <a:xfrm>
            <a:off x="203704" y="4603115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72748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96C51E84-8B33-4090-B0D7-1461B4FAF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0688" y="685800"/>
            <a:ext cx="2747962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9" name="Picture 62" descr="CWindow%20&amp;%20Doors%20Logo%20CMYK">
            <a:extLst>
              <a:ext uri="{FF2B5EF4-FFF2-40B4-BE49-F238E27FC236}">
                <a16:creationId xmlns:a16="http://schemas.microsoft.com/office/drawing/2014/main" id="{9C818571-3794-4439-907F-5C282EBE6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50" name="Picture 62" descr="CWindow%20&amp;%20Doors%20Logo%20CMYK">
            <a:extLst>
              <a:ext uri="{FF2B5EF4-FFF2-40B4-BE49-F238E27FC236}">
                <a16:creationId xmlns:a16="http://schemas.microsoft.com/office/drawing/2014/main" id="{128FEB6F-7B22-4886-8C2F-FDEDDAA74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650" y="4732338"/>
            <a:ext cx="13874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5">
            <a:extLst>
              <a:ext uri="{FF2B5EF4-FFF2-40B4-BE49-F238E27FC236}">
                <a16:creationId xmlns:a16="http://schemas.microsoft.com/office/drawing/2014/main" id="{445571E0-8972-431F-A216-1E4479061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74787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ED5D97C8-C2E4-4DF9-B1D6-48ADDCBB1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877888"/>
            <a:ext cx="493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74792" name="Picture 2">
            <a:extLst>
              <a:ext uri="{FF2B5EF4-FFF2-40B4-BE49-F238E27FC236}">
                <a16:creationId xmlns:a16="http://schemas.microsoft.com/office/drawing/2014/main" id="{ADCC3033-F00E-4AC5-AF78-858FE5DEB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7188" y="695325"/>
            <a:ext cx="2716212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>
            <a:hlinkClick r:id="rId16" action="ppaction://hlinksldjump"/>
            <a:extLst>
              <a:ext uri="{FF2B5EF4-FFF2-40B4-BE49-F238E27FC236}">
                <a16:creationId xmlns:a16="http://schemas.microsoft.com/office/drawing/2014/main" id="{BE6C9A73-0AB1-064A-AF5B-90D88936D8FA}"/>
              </a:ext>
            </a:extLst>
          </p:cNvPr>
          <p:cNvSpPr/>
          <p:nvPr/>
        </p:nvSpPr>
        <p:spPr bwMode="auto">
          <a:xfrm>
            <a:off x="203704" y="4603115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74796" name="Picture 4">
            <a:extLst>
              <a:ext uri="{FF2B5EF4-FFF2-40B4-BE49-F238E27FC236}">
                <a16:creationId xmlns:a16="http://schemas.microsoft.com/office/drawing/2014/main" id="{1C1D7E61-B775-44CD-8BCA-804C52A90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2238" y="917575"/>
            <a:ext cx="26670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97" name="Picture 62" descr="CWindow%20&amp;%20Doors%20Logo%20CMYK">
            <a:extLst>
              <a:ext uri="{FF2B5EF4-FFF2-40B4-BE49-F238E27FC236}">
                <a16:creationId xmlns:a16="http://schemas.microsoft.com/office/drawing/2014/main" id="{5B10B7EE-FF2E-4908-8342-DCAFB746C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98" name="Picture 62" descr="CWindow%20&amp;%20Doors%20Logo%20CMYK">
            <a:extLst>
              <a:ext uri="{FF2B5EF4-FFF2-40B4-BE49-F238E27FC236}">
                <a16:creationId xmlns:a16="http://schemas.microsoft.com/office/drawing/2014/main" id="{6BF03F5F-C609-4C95-A50D-D3A359429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3763"/>
            <a:ext cx="14605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15">
            <a:extLst>
              <a:ext uri="{FF2B5EF4-FFF2-40B4-BE49-F238E27FC236}">
                <a16:creationId xmlns:a16="http://schemas.microsoft.com/office/drawing/2014/main" id="{01382574-75DB-4072-BF8F-66CDDFCA2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76835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FAFA9D69-CB65-46EE-8A15-7C41076F9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898525"/>
            <a:ext cx="493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76840" name="Picture 2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52A3BB2B-3A70-4A1D-BC7C-4DB2FF27A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963" y="911225"/>
            <a:ext cx="26670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1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0457B9E-F3D0-42A9-843F-E6AC2C964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4325" y="719138"/>
            <a:ext cx="2824163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hlinkClick r:id="rId17" action="ppaction://hlinksldjump"/>
            <a:extLst>
              <a:ext uri="{FF2B5EF4-FFF2-40B4-BE49-F238E27FC236}">
                <a16:creationId xmlns:a16="http://schemas.microsoft.com/office/drawing/2014/main" id="{35B9B3C7-3A13-EC45-A1A6-026200C4FE01}"/>
              </a:ext>
            </a:extLst>
          </p:cNvPr>
          <p:cNvSpPr txBox="1"/>
          <p:nvPr/>
        </p:nvSpPr>
        <p:spPr>
          <a:xfrm>
            <a:off x="5486400" y="754063"/>
            <a:ext cx="936625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/>
              <a:t>Size Specs</a:t>
            </a:r>
          </a:p>
        </p:txBody>
      </p:sp>
      <p:sp>
        <p:nvSpPr>
          <p:cNvPr id="34" name="TextBox 33">
            <a:hlinkClick r:id="rId17" action="ppaction://hlinksldjump"/>
            <a:extLst>
              <a:ext uri="{FF2B5EF4-FFF2-40B4-BE49-F238E27FC236}">
                <a16:creationId xmlns:a16="http://schemas.microsoft.com/office/drawing/2014/main" id="{D7D93D74-2A09-4C46-85A4-CCFC26343642}"/>
              </a:ext>
            </a:extLst>
          </p:cNvPr>
          <p:cNvSpPr txBox="1"/>
          <p:nvPr/>
        </p:nvSpPr>
        <p:spPr>
          <a:xfrm>
            <a:off x="5486400" y="2692400"/>
            <a:ext cx="936625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/>
              <a:t>Size Specs</a:t>
            </a:r>
          </a:p>
        </p:txBody>
      </p:sp>
      <p:sp>
        <p:nvSpPr>
          <p:cNvPr id="35" name="Rounded Rectangle 34">
            <a:hlinkClick r:id="rId18" action="ppaction://hlinksldjump"/>
            <a:extLst>
              <a:ext uri="{FF2B5EF4-FFF2-40B4-BE49-F238E27FC236}">
                <a16:creationId xmlns:a16="http://schemas.microsoft.com/office/drawing/2014/main" id="{1DEB7025-2BB6-A044-82EF-56D21B6A9A28}"/>
              </a:ext>
            </a:extLst>
          </p:cNvPr>
          <p:cNvSpPr/>
          <p:nvPr/>
        </p:nvSpPr>
        <p:spPr bwMode="auto">
          <a:xfrm>
            <a:off x="203704" y="4603115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76851" name="Picture 62" descr="CWindow%20&amp;%20Doors%20Logo%20CMYK">
            <a:extLst>
              <a:ext uri="{FF2B5EF4-FFF2-40B4-BE49-F238E27FC236}">
                <a16:creationId xmlns:a16="http://schemas.microsoft.com/office/drawing/2014/main" id="{F97EC4A2-4E39-45B8-BFAB-2520199C3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52" name="Picture 62" descr="CWindow%20&amp;%20Doors%20Logo%20CMYK">
            <a:extLst>
              <a:ext uri="{FF2B5EF4-FFF2-40B4-BE49-F238E27FC236}">
                <a16:creationId xmlns:a16="http://schemas.microsoft.com/office/drawing/2014/main" id="{52308F38-0F2F-4CDF-8F19-B5D9774D2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697413"/>
            <a:ext cx="14605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15">
            <a:extLst>
              <a:ext uri="{FF2B5EF4-FFF2-40B4-BE49-F238E27FC236}">
                <a16:creationId xmlns:a16="http://schemas.microsoft.com/office/drawing/2014/main" id="{0E74CE0B-60E2-4D10-A6D4-D05E9F77A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78883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DD125BBA-4EE2-40F2-ADFF-CBDB19CA3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919163"/>
            <a:ext cx="493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78888" name="Picture 2" descr="A screen shot of a living room&#10;&#10;Description automatically generated">
            <a:extLst>
              <a:ext uri="{FF2B5EF4-FFF2-40B4-BE49-F238E27FC236}">
                <a16:creationId xmlns:a16="http://schemas.microsoft.com/office/drawing/2014/main" id="{47888A91-C18E-4DAF-8561-99DC42E03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8425" y="941388"/>
            <a:ext cx="2782888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89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76F2E2-8364-490A-9709-DBE8A28E7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350" y="668338"/>
            <a:ext cx="2782888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>
            <a:hlinkClick r:id="rId17" action="ppaction://hlinksldjump"/>
            <a:extLst>
              <a:ext uri="{FF2B5EF4-FFF2-40B4-BE49-F238E27FC236}">
                <a16:creationId xmlns:a16="http://schemas.microsoft.com/office/drawing/2014/main" id="{E5B218E9-C77E-F544-9410-71A4DC1D4C5E}"/>
              </a:ext>
            </a:extLst>
          </p:cNvPr>
          <p:cNvSpPr/>
          <p:nvPr/>
        </p:nvSpPr>
        <p:spPr bwMode="auto">
          <a:xfrm>
            <a:off x="203704" y="4603115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sp>
        <p:nvSpPr>
          <p:cNvPr id="78893" name="TextBox 24">
            <a:extLst>
              <a:ext uri="{FF2B5EF4-FFF2-40B4-BE49-F238E27FC236}">
                <a16:creationId xmlns:a16="http://schemas.microsoft.com/office/drawing/2014/main" id="{2BDDB82C-0983-4611-AEBC-56C979A37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650" y="676275"/>
            <a:ext cx="6477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70C0"/>
                </a:solidFill>
                <a:latin typeface="Times New Roman" panose="02020603050405020304" pitchFamily="18" charset="0"/>
              </a:rPr>
              <a:t>All ranges</a:t>
            </a:r>
          </a:p>
        </p:txBody>
      </p:sp>
      <p:pic>
        <p:nvPicPr>
          <p:cNvPr id="78894" name="Picture 62" descr="CWindow%20&amp;%20Doors%20Logo%20CMYK">
            <a:extLst>
              <a:ext uri="{FF2B5EF4-FFF2-40B4-BE49-F238E27FC236}">
                <a16:creationId xmlns:a16="http://schemas.microsoft.com/office/drawing/2014/main" id="{C6BC382D-EFE6-4CA3-806A-F553BED0E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95" name="Picture 62" descr="CWindow%20&amp;%20Doors%20Logo%20CMYK">
            <a:extLst>
              <a:ext uri="{FF2B5EF4-FFF2-40B4-BE49-F238E27FC236}">
                <a16:creationId xmlns:a16="http://schemas.microsoft.com/office/drawing/2014/main" id="{C831119C-41EE-41CF-9F06-7CE8351B3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6938"/>
            <a:ext cx="1450975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15">
            <a:extLst>
              <a:ext uri="{FF2B5EF4-FFF2-40B4-BE49-F238E27FC236}">
                <a16:creationId xmlns:a16="http://schemas.microsoft.com/office/drawing/2014/main" id="{A18A0079-D488-438D-8C78-EF8761F19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80931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7C5D0D60-996F-4F82-A93F-88F022666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" y="908050"/>
            <a:ext cx="493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80936" name="Picture 2" descr="A screen shot of 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868DAF2C-C3C0-4473-B2C5-CC7E0C1B7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935038"/>
            <a:ext cx="2659063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37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5D07F4-3101-44F6-A826-E9C514708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5763" y="685800"/>
            <a:ext cx="2732087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hlinkClick r:id="rId17" action="ppaction://hlinksldjump"/>
            <a:extLst>
              <a:ext uri="{FF2B5EF4-FFF2-40B4-BE49-F238E27FC236}">
                <a16:creationId xmlns:a16="http://schemas.microsoft.com/office/drawing/2014/main" id="{B3FF154F-1C6F-E148-9DB4-5F2C8EBB7BFD}"/>
              </a:ext>
            </a:extLst>
          </p:cNvPr>
          <p:cNvSpPr txBox="1"/>
          <p:nvPr/>
        </p:nvSpPr>
        <p:spPr>
          <a:xfrm>
            <a:off x="5492750" y="725488"/>
            <a:ext cx="936625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/>
              <a:t>Size Specs</a:t>
            </a:r>
          </a:p>
        </p:txBody>
      </p:sp>
      <p:sp>
        <p:nvSpPr>
          <p:cNvPr id="35" name="TextBox 34">
            <a:hlinkClick r:id="rId17" action="ppaction://hlinksldjump"/>
            <a:extLst>
              <a:ext uri="{FF2B5EF4-FFF2-40B4-BE49-F238E27FC236}">
                <a16:creationId xmlns:a16="http://schemas.microsoft.com/office/drawing/2014/main" id="{12890D14-8159-1344-85FA-C1C5D2FE6250}"/>
              </a:ext>
            </a:extLst>
          </p:cNvPr>
          <p:cNvSpPr txBox="1"/>
          <p:nvPr/>
        </p:nvSpPr>
        <p:spPr>
          <a:xfrm>
            <a:off x="5391150" y="2722563"/>
            <a:ext cx="935038" cy="215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/>
              <a:t>Size Specs</a:t>
            </a:r>
          </a:p>
        </p:txBody>
      </p:sp>
      <p:sp>
        <p:nvSpPr>
          <p:cNvPr id="36" name="Rounded Rectangle 35">
            <a:hlinkClick r:id="rId18" action="ppaction://hlinksldjump"/>
            <a:extLst>
              <a:ext uri="{FF2B5EF4-FFF2-40B4-BE49-F238E27FC236}">
                <a16:creationId xmlns:a16="http://schemas.microsoft.com/office/drawing/2014/main" id="{CBD8BDAD-745B-7A47-9CFA-D7D23A33AF90}"/>
              </a:ext>
            </a:extLst>
          </p:cNvPr>
          <p:cNvSpPr/>
          <p:nvPr/>
        </p:nvSpPr>
        <p:spPr bwMode="auto">
          <a:xfrm>
            <a:off x="203704" y="4603115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80947" name="Picture 62" descr="CWindow%20&amp;%20Doors%20Logo%20CMYK">
            <a:extLst>
              <a:ext uri="{FF2B5EF4-FFF2-40B4-BE49-F238E27FC236}">
                <a16:creationId xmlns:a16="http://schemas.microsoft.com/office/drawing/2014/main" id="{3A6E2477-5738-4359-9DCA-875260FA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48" name="Picture 62" descr="CWindow%20&amp;%20Doors%20Logo%20CMYK">
            <a:extLst>
              <a:ext uri="{FF2B5EF4-FFF2-40B4-BE49-F238E27FC236}">
                <a16:creationId xmlns:a16="http://schemas.microsoft.com/office/drawing/2014/main" id="{A7CE9C80-50C7-4BDF-8478-EB4E7190A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650" y="4733925"/>
            <a:ext cx="13858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5">
            <a:extLst>
              <a:ext uri="{FF2B5EF4-FFF2-40B4-BE49-F238E27FC236}">
                <a16:creationId xmlns:a16="http://schemas.microsoft.com/office/drawing/2014/main" id="{FB750335-A9C3-4630-BA77-B9AB3B4D5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922338"/>
            <a:ext cx="446088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25513"/>
            <a:ext cx="542925" cy="192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92075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335" y="92302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03" y="923026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605" y="922069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5525536" y="913356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793875" y="9255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3575797" y="918563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94" y="1151664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985" y="115166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088" y="1144032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6085540" y="908903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9251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18D453CE-9E44-4445-9EB2-DA661B6D9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760413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977" y="913356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158875"/>
            <a:ext cx="893763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9256" name="Picture 8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D75DE943-8DC9-446B-900D-8D93AA88A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" y="1614488"/>
            <a:ext cx="4167188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hlinkClick r:id="rId16" action="ppaction://hlinksldjump"/>
            <a:extLst>
              <a:ext uri="{FF2B5EF4-FFF2-40B4-BE49-F238E27FC236}">
                <a16:creationId xmlns:a16="http://schemas.microsoft.com/office/drawing/2014/main" id="{FFAB6D34-241B-0E41-A989-023CEA857308}"/>
              </a:ext>
            </a:extLst>
          </p:cNvPr>
          <p:cNvSpPr txBox="1"/>
          <p:nvPr/>
        </p:nvSpPr>
        <p:spPr>
          <a:xfrm>
            <a:off x="4257079" y="1701579"/>
            <a:ext cx="2778102" cy="430887"/>
          </a:xfrm>
          <a:prstGeom prst="rect">
            <a:avLst/>
          </a:prstGeom>
          <a:ln>
            <a:noFill/>
          </a:ln>
          <a:effectLst>
            <a:softEdge rad="12700"/>
          </a:effectLst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>
              <a:defRPr/>
            </a:pPr>
            <a:r>
              <a:rPr lang="en-AU" sz="2200" dirty="0">
                <a:solidFill>
                  <a:srgbClr val="62421E"/>
                </a:solidFill>
              </a:rPr>
              <a:t>Timber Window Range</a:t>
            </a:r>
          </a:p>
        </p:txBody>
      </p:sp>
      <p:sp>
        <p:nvSpPr>
          <p:cNvPr id="25" name="Rounded Rectangle 31">
            <a:hlinkClick r:id="rId17" action="ppaction://hlinksldjump"/>
            <a:extLst>
              <a:ext uri="{FF2B5EF4-FFF2-40B4-BE49-F238E27FC236}">
                <a16:creationId xmlns:a16="http://schemas.microsoft.com/office/drawing/2014/main" id="{9153515B-4BA9-2049-A437-6827E70A3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5063" y="2217282"/>
            <a:ext cx="1094017" cy="281021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800" dirty="0">
                <a:solidFill>
                  <a:srgbClr val="62421E"/>
                </a:solidFill>
              </a:rPr>
              <a:t>Sliding Windows</a:t>
            </a:r>
          </a:p>
        </p:txBody>
      </p:sp>
      <p:sp>
        <p:nvSpPr>
          <p:cNvPr id="34" name="Rounded Rectangle 32">
            <a:hlinkClick r:id="rId18" action="ppaction://hlinksldjump"/>
            <a:extLst>
              <a:ext uri="{FF2B5EF4-FFF2-40B4-BE49-F238E27FC236}">
                <a16:creationId xmlns:a16="http://schemas.microsoft.com/office/drawing/2014/main" id="{EE56B1E4-8FCA-9F4A-A4FF-A0A2E2055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523" y="2526444"/>
            <a:ext cx="1094017" cy="28461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800" dirty="0">
                <a:solidFill>
                  <a:srgbClr val="62421E"/>
                </a:solidFill>
              </a:rPr>
              <a:t>Awning Windows</a:t>
            </a:r>
          </a:p>
        </p:txBody>
      </p:sp>
      <p:sp>
        <p:nvSpPr>
          <p:cNvPr id="35" name="Rounded Rectangle 33">
            <a:hlinkClick r:id="rId19" action="ppaction://hlinksldjump"/>
            <a:extLst>
              <a:ext uri="{FF2B5EF4-FFF2-40B4-BE49-F238E27FC236}">
                <a16:creationId xmlns:a16="http://schemas.microsoft.com/office/drawing/2014/main" id="{52F20D7C-C591-3645-AB02-824511925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864" y="2851887"/>
            <a:ext cx="1094017" cy="28461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800">
                <a:solidFill>
                  <a:srgbClr val="62421E"/>
                </a:solidFill>
              </a:rPr>
              <a:t>Double Hung Windows</a:t>
            </a:r>
          </a:p>
        </p:txBody>
      </p:sp>
      <p:sp>
        <p:nvSpPr>
          <p:cNvPr id="36" name="Rounded Rectangle 37">
            <a:hlinkClick r:id="rId20" action="ppaction://hlinksldjump"/>
            <a:extLst>
              <a:ext uri="{FF2B5EF4-FFF2-40B4-BE49-F238E27FC236}">
                <a16:creationId xmlns:a16="http://schemas.microsoft.com/office/drawing/2014/main" id="{157C9895-22B3-3B4C-BC86-E13300E24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619" y="3173966"/>
            <a:ext cx="1094017" cy="28461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800" dirty="0">
                <a:solidFill>
                  <a:srgbClr val="62421E"/>
                </a:solidFill>
              </a:rPr>
              <a:t>Casement  Windows</a:t>
            </a:r>
          </a:p>
        </p:txBody>
      </p:sp>
      <p:sp>
        <p:nvSpPr>
          <p:cNvPr id="37" name="Rounded Rectangle 34">
            <a:hlinkClick r:id="rId21" action="ppaction://hlinksldjump"/>
            <a:extLst>
              <a:ext uri="{FF2B5EF4-FFF2-40B4-BE49-F238E27FC236}">
                <a16:creationId xmlns:a16="http://schemas.microsoft.com/office/drawing/2014/main" id="{3B6807A1-F57C-4046-B196-5D312AD11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829" y="3496045"/>
            <a:ext cx="1094017" cy="28461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800" dirty="0" err="1">
                <a:solidFill>
                  <a:srgbClr val="62421E"/>
                </a:solidFill>
              </a:rPr>
              <a:t>Bifold</a:t>
            </a:r>
            <a:r>
              <a:rPr lang="en-US" altLang="en-US" sz="800" dirty="0">
                <a:solidFill>
                  <a:srgbClr val="62421E"/>
                </a:solidFill>
              </a:rPr>
              <a:t> Windows</a:t>
            </a:r>
          </a:p>
        </p:txBody>
      </p:sp>
      <p:sp>
        <p:nvSpPr>
          <p:cNvPr id="38" name="Rounded Rectangle 35">
            <a:hlinkClick r:id="rId22" action="ppaction://hlinksldjump"/>
            <a:extLst>
              <a:ext uri="{FF2B5EF4-FFF2-40B4-BE49-F238E27FC236}">
                <a16:creationId xmlns:a16="http://schemas.microsoft.com/office/drawing/2014/main" id="{7EA3A9D8-CD57-A441-BF7E-48248E63E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829" y="3830974"/>
            <a:ext cx="1094017" cy="28461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800" dirty="0">
                <a:solidFill>
                  <a:srgbClr val="62421E"/>
                </a:solidFill>
              </a:rPr>
              <a:t>Louvre Windows</a:t>
            </a:r>
          </a:p>
        </p:txBody>
      </p:sp>
      <p:sp>
        <p:nvSpPr>
          <p:cNvPr id="39" name="Rounded Rectangle 43">
            <a:hlinkClick r:id="rId22" action="ppaction://hlinksldjump"/>
            <a:extLst>
              <a:ext uri="{FF2B5EF4-FFF2-40B4-BE49-F238E27FC236}">
                <a16:creationId xmlns:a16="http://schemas.microsoft.com/office/drawing/2014/main" id="{B6E8A0D1-E32D-1D4A-9609-9CE0C3830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0304" y="4192955"/>
            <a:ext cx="1094017" cy="33244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marL="171450" indent="-171450"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800" dirty="0" err="1">
                <a:solidFill>
                  <a:srgbClr val="62421E"/>
                </a:solidFill>
              </a:rPr>
              <a:t>Sashless</a:t>
            </a:r>
            <a:r>
              <a:rPr lang="en-US" altLang="en-US" sz="800" dirty="0">
                <a:solidFill>
                  <a:srgbClr val="62421E"/>
                </a:solidFill>
              </a:rPr>
              <a:t> Double Hung Windows</a:t>
            </a:r>
          </a:p>
        </p:txBody>
      </p:sp>
      <p:sp>
        <p:nvSpPr>
          <p:cNvPr id="40" name="Rounded Rectangle 39">
            <a:hlinkClick r:id="rId23" action="ppaction://hlinksldjump"/>
            <a:extLst>
              <a:ext uri="{FF2B5EF4-FFF2-40B4-BE49-F238E27FC236}">
                <a16:creationId xmlns:a16="http://schemas.microsoft.com/office/drawing/2014/main" id="{5196B402-483F-7443-9147-1E8AEA51C67F}"/>
              </a:ext>
            </a:extLst>
          </p:cNvPr>
          <p:cNvSpPr/>
          <p:nvPr/>
        </p:nvSpPr>
        <p:spPr bwMode="auto">
          <a:xfrm>
            <a:off x="6096290" y="1156462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9284" name="Picture 62" descr="CWindow%20&amp;%20Doors%20Logo%20CMYK">
            <a:extLst>
              <a:ext uri="{FF2B5EF4-FFF2-40B4-BE49-F238E27FC236}">
                <a16:creationId xmlns:a16="http://schemas.microsoft.com/office/drawing/2014/main" id="{DB3B532D-7FB1-4C59-9F0B-33DD8F8E1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5" name="Picture 62" descr="CWindow%20&amp;%20Doors%20Logo%20CMYK">
            <a:extLst>
              <a:ext uri="{FF2B5EF4-FFF2-40B4-BE49-F238E27FC236}">
                <a16:creationId xmlns:a16="http://schemas.microsoft.com/office/drawing/2014/main" id="{3FB05460-C567-440F-8B0A-385EBC01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2175"/>
            <a:ext cx="14605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Box 15">
            <a:extLst>
              <a:ext uri="{FF2B5EF4-FFF2-40B4-BE49-F238E27FC236}">
                <a16:creationId xmlns:a16="http://schemas.microsoft.com/office/drawing/2014/main" id="{23E1B5D9-F541-4EA2-BD84-FB4394393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911225"/>
            <a:ext cx="44608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62050"/>
            <a:ext cx="542925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9700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213011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" y="2352988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2" y="3590472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212717" y="409857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38113" y="16367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168623" y="2598848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3" y="2853586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6" y="309944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21" y="3357006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212717" y="4357247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82979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5D3F5014-8BF6-4521-82B4-8D1060559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841375"/>
            <a:ext cx="493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97" y="3843895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881188"/>
            <a:ext cx="893763" cy="19367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82984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1A98B8-4D9A-435D-BA5D-AB29CDBB7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6200" y="938213"/>
            <a:ext cx="2703513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8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FDD9914A-D2BF-43A6-8C55-F4FA88EE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250" y="719138"/>
            <a:ext cx="2806700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>
            <a:hlinkClick r:id="rId17" action="ppaction://hlinksldjump"/>
            <a:extLst>
              <a:ext uri="{FF2B5EF4-FFF2-40B4-BE49-F238E27FC236}">
                <a16:creationId xmlns:a16="http://schemas.microsoft.com/office/drawing/2014/main" id="{BCB9D2B4-7A87-F84E-A968-866E4D476A41}"/>
              </a:ext>
            </a:extLst>
          </p:cNvPr>
          <p:cNvSpPr/>
          <p:nvPr/>
        </p:nvSpPr>
        <p:spPr bwMode="auto">
          <a:xfrm>
            <a:off x="203704" y="4603115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sp>
        <p:nvSpPr>
          <p:cNvPr id="82989" name="TextBox 24">
            <a:extLst>
              <a:ext uri="{FF2B5EF4-FFF2-40B4-BE49-F238E27FC236}">
                <a16:creationId xmlns:a16="http://schemas.microsoft.com/office/drawing/2014/main" id="{86CC3C84-D413-4400-8049-D6BBBB43E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5" y="719138"/>
            <a:ext cx="6477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800">
                <a:solidFill>
                  <a:srgbClr val="0070C0"/>
                </a:solidFill>
                <a:latin typeface="Times New Roman" panose="02020603050405020304" pitchFamily="18" charset="0"/>
              </a:rPr>
              <a:t>All ranges</a:t>
            </a:r>
          </a:p>
        </p:txBody>
      </p:sp>
      <p:pic>
        <p:nvPicPr>
          <p:cNvPr id="82990" name="Picture 62" descr="CWindow%20&amp;%20Doors%20Logo%20CMYK">
            <a:extLst>
              <a:ext uri="{FF2B5EF4-FFF2-40B4-BE49-F238E27FC236}">
                <a16:creationId xmlns:a16="http://schemas.microsoft.com/office/drawing/2014/main" id="{604DBC5C-7968-42B8-B6B0-C750A5E4A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91" name="Picture 62" descr="CWindow%20&amp;%20Doors%20Logo%20CMYK">
            <a:extLst>
              <a:ext uri="{FF2B5EF4-FFF2-40B4-BE49-F238E27FC236}">
                <a16:creationId xmlns:a16="http://schemas.microsoft.com/office/drawing/2014/main" id="{2823ECC9-B89D-4E1D-957B-766913592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650" y="4733925"/>
            <a:ext cx="1387475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pic>
        <p:nvPicPr>
          <p:cNvPr id="84995" name="Picture 3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B7491D89-AB84-4E55-935C-344923FF4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36688"/>
            <a:ext cx="70612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Box 15">
            <a:extLst>
              <a:ext uri="{FF2B5EF4-FFF2-40B4-BE49-F238E27FC236}">
                <a16:creationId xmlns:a16="http://schemas.microsoft.com/office/drawing/2014/main" id="{69296400-E320-4B97-AF0F-6468B849F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6" name="Rounded Rectangle 24">
            <a:hlinkClick r:id="rId4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922338"/>
            <a:ext cx="446088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5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25513"/>
            <a:ext cx="542925" cy="192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6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92075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7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335" y="92302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8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03" y="923026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7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605" y="922069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5525536" y="913356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793875" y="9255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3575797" y="918563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94" y="1151664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985" y="115166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088" y="1144032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6085540" y="908903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85028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AB0A9EE5-0DBA-4CDC-8625-86E6628AD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760413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14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977" y="913356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5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158875"/>
            <a:ext cx="893763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sp>
        <p:nvSpPr>
          <p:cNvPr id="34" name="Rounded Rectangle 33">
            <a:hlinkClick r:id="rId16" action="ppaction://hlinksldjump"/>
            <a:extLst>
              <a:ext uri="{FF2B5EF4-FFF2-40B4-BE49-F238E27FC236}">
                <a16:creationId xmlns:a16="http://schemas.microsoft.com/office/drawing/2014/main" id="{DEE660B6-7F5D-5148-9CFA-5A17B8C6F9E4}"/>
              </a:ext>
            </a:extLst>
          </p:cNvPr>
          <p:cNvSpPr/>
          <p:nvPr/>
        </p:nvSpPr>
        <p:spPr bwMode="auto">
          <a:xfrm>
            <a:off x="6096291" y="1155629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14F73-DD62-475E-A402-95858B974E76}"/>
              </a:ext>
            </a:extLst>
          </p:cNvPr>
          <p:cNvSpPr txBox="1"/>
          <p:nvPr/>
        </p:nvSpPr>
        <p:spPr>
          <a:xfrm>
            <a:off x="34925" y="1724546"/>
            <a:ext cx="7053263" cy="28777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300" dirty="0">
                <a:highlight>
                  <a:srgbClr val="FFFF00"/>
                </a:highlight>
              </a:rPr>
              <a:t>Canterbury Windows &amp; Doors Victorian Contacts</a:t>
            </a:r>
          </a:p>
          <a:p>
            <a:pPr>
              <a:defRPr/>
            </a:pPr>
            <a:endParaRPr lang="en-AU" sz="1300" dirty="0">
              <a:highlight>
                <a:srgbClr val="FFFF00"/>
              </a:highlight>
            </a:endParaRPr>
          </a:p>
          <a:p>
            <a:pPr>
              <a:defRPr/>
            </a:pPr>
            <a:r>
              <a:rPr lang="en-AU" sz="1300" dirty="0">
                <a:highlight>
                  <a:srgbClr val="FFFF00"/>
                </a:highlight>
              </a:rPr>
              <a:t>State Sales Manager – Brett Hurren 0421 094 540 </a:t>
            </a:r>
            <a:r>
              <a:rPr lang="en-AU" sz="1300" dirty="0">
                <a:highlight>
                  <a:srgbClr val="FFFF00"/>
                </a:highlight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brett.hurren@canterburywindows.com.au</a:t>
            </a:r>
            <a:endParaRPr lang="en-AU" sz="1300" dirty="0">
              <a:highlight>
                <a:srgbClr val="FFFF00"/>
              </a:highlight>
            </a:endParaRPr>
          </a:p>
          <a:p>
            <a:pPr>
              <a:defRPr/>
            </a:pPr>
            <a:endParaRPr lang="en-AU" sz="1300" dirty="0">
              <a:highlight>
                <a:srgbClr val="FFFF00"/>
              </a:highlight>
            </a:endParaRPr>
          </a:p>
          <a:p>
            <a:pPr>
              <a:defRPr/>
            </a:pPr>
            <a:r>
              <a:rPr lang="en-AU" sz="1300" dirty="0">
                <a:highlight>
                  <a:srgbClr val="FFFF00"/>
                </a:highlight>
              </a:rPr>
              <a:t>North A/C </a:t>
            </a:r>
            <a:r>
              <a:rPr lang="en-AU" sz="1300" dirty="0" err="1">
                <a:highlight>
                  <a:srgbClr val="FFFF00"/>
                </a:highlight>
              </a:rPr>
              <a:t>Mgr</a:t>
            </a:r>
            <a:r>
              <a:rPr lang="en-AU" sz="1300" dirty="0">
                <a:highlight>
                  <a:srgbClr val="FFFF00"/>
                </a:highlight>
              </a:rPr>
              <a:t> – Matt Millar 0421 094 571 </a:t>
            </a:r>
            <a:r>
              <a:rPr lang="en-AU" sz="1300" dirty="0">
                <a:highlight>
                  <a:srgbClr val="FFFF00"/>
                </a:highlight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matt.millar@canterburywindows.com.au</a:t>
            </a:r>
            <a:endParaRPr lang="en-AU" sz="1300" dirty="0">
              <a:highlight>
                <a:srgbClr val="FFFF00"/>
              </a:highlight>
            </a:endParaRPr>
          </a:p>
          <a:p>
            <a:pPr>
              <a:defRPr/>
            </a:pPr>
            <a:endParaRPr lang="en-AU" sz="1300" dirty="0">
              <a:highlight>
                <a:srgbClr val="FFFF00"/>
              </a:highlight>
            </a:endParaRPr>
          </a:p>
          <a:p>
            <a:pPr>
              <a:defRPr/>
            </a:pPr>
            <a:r>
              <a:rPr lang="en-AU" sz="1300" dirty="0">
                <a:highlight>
                  <a:srgbClr val="FFFF00"/>
                </a:highlight>
              </a:rPr>
              <a:t>West A/C </a:t>
            </a:r>
            <a:r>
              <a:rPr lang="en-AU" sz="1300" dirty="0" err="1">
                <a:highlight>
                  <a:srgbClr val="FFFF00"/>
                </a:highlight>
              </a:rPr>
              <a:t>Mgr</a:t>
            </a:r>
            <a:r>
              <a:rPr lang="en-AU" sz="1300" dirty="0">
                <a:highlight>
                  <a:srgbClr val="FFFF00"/>
                </a:highlight>
              </a:rPr>
              <a:t> – Mike Bujak 0421 094 534 </a:t>
            </a:r>
            <a:r>
              <a:rPr lang="en-AU" sz="1300" dirty="0">
                <a:highlight>
                  <a:srgbClr val="FFFF00"/>
                </a:highlight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mike.bujak@canterburywindows.com.au</a:t>
            </a:r>
            <a:endParaRPr lang="en-AU" sz="1300" dirty="0">
              <a:highlight>
                <a:srgbClr val="FFFF00"/>
              </a:highlight>
            </a:endParaRPr>
          </a:p>
          <a:p>
            <a:pPr>
              <a:defRPr/>
            </a:pPr>
            <a:r>
              <a:rPr lang="en-AU" sz="1300" dirty="0">
                <a:highlight>
                  <a:srgbClr val="FFFF00"/>
                </a:highlight>
              </a:rPr>
              <a:t> </a:t>
            </a:r>
          </a:p>
          <a:p>
            <a:pPr>
              <a:defRPr/>
            </a:pPr>
            <a:r>
              <a:rPr lang="en-AU" sz="1300" dirty="0">
                <a:highlight>
                  <a:srgbClr val="FFFF00"/>
                </a:highlight>
              </a:rPr>
              <a:t>East A/C </a:t>
            </a:r>
            <a:r>
              <a:rPr lang="en-AU" sz="1300" dirty="0" err="1">
                <a:highlight>
                  <a:srgbClr val="FFFF00"/>
                </a:highlight>
              </a:rPr>
              <a:t>Mgr</a:t>
            </a:r>
            <a:r>
              <a:rPr lang="en-AU" sz="1300" dirty="0">
                <a:highlight>
                  <a:srgbClr val="FFFF00"/>
                </a:highlight>
              </a:rPr>
              <a:t> – Ben Lister 0421 094 572 </a:t>
            </a:r>
            <a:r>
              <a:rPr lang="en-AU" sz="1300" dirty="0">
                <a:highlight>
                  <a:srgbClr val="FFFF00"/>
                </a:highlight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ben.lister@canterburywindows.com.au</a:t>
            </a:r>
            <a:endParaRPr lang="en-AU" sz="1300" dirty="0">
              <a:highlight>
                <a:srgbClr val="FFFF00"/>
              </a:highlight>
            </a:endParaRPr>
          </a:p>
          <a:p>
            <a:pPr>
              <a:defRPr/>
            </a:pPr>
            <a:endParaRPr lang="en-AU" sz="1300" dirty="0">
              <a:highlight>
                <a:srgbClr val="FFFF00"/>
              </a:highlight>
            </a:endParaRPr>
          </a:p>
          <a:p>
            <a:pPr>
              <a:defRPr/>
            </a:pPr>
            <a:r>
              <a:rPr lang="en-AU" sz="1300" dirty="0">
                <a:highlight>
                  <a:srgbClr val="FFFF00"/>
                </a:highlight>
              </a:rPr>
              <a:t>South East A/C </a:t>
            </a:r>
            <a:r>
              <a:rPr lang="en-AU" sz="1300" dirty="0" err="1">
                <a:highlight>
                  <a:srgbClr val="FFFF00"/>
                </a:highlight>
              </a:rPr>
              <a:t>Mgr</a:t>
            </a:r>
            <a:r>
              <a:rPr lang="en-AU" sz="1300" dirty="0">
                <a:highlight>
                  <a:srgbClr val="FFFF00"/>
                </a:highlight>
              </a:rPr>
              <a:t> – Troy Knox 0420 962 967 </a:t>
            </a:r>
            <a:r>
              <a:rPr lang="en-AU" sz="1300" dirty="0">
                <a:highlight>
                  <a:srgbClr val="FFFF00"/>
                </a:highlight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troy.knox@canterburywindows.com.au</a:t>
            </a:r>
            <a:endParaRPr lang="en-AU" sz="1300" dirty="0">
              <a:highlight>
                <a:srgbClr val="FFFF00"/>
              </a:highlight>
            </a:endParaRPr>
          </a:p>
          <a:p>
            <a:pPr>
              <a:defRPr/>
            </a:pPr>
            <a:endParaRPr lang="en-AU" sz="1300" dirty="0">
              <a:highlight>
                <a:srgbClr val="FFFF00"/>
              </a:highlight>
            </a:endParaRPr>
          </a:p>
          <a:p>
            <a:pPr>
              <a:defRPr/>
            </a:pPr>
            <a:r>
              <a:rPr lang="en-AU" sz="1200" dirty="0">
                <a:highlight>
                  <a:srgbClr val="FFFF00"/>
                </a:highlight>
              </a:rPr>
              <a:t>South A/C </a:t>
            </a:r>
            <a:r>
              <a:rPr lang="en-AU" sz="1200" dirty="0" err="1">
                <a:highlight>
                  <a:srgbClr val="FFFF00"/>
                </a:highlight>
              </a:rPr>
              <a:t>Mgr</a:t>
            </a:r>
            <a:r>
              <a:rPr lang="en-AU" sz="1200" dirty="0">
                <a:highlight>
                  <a:srgbClr val="FFFF00"/>
                </a:highlight>
              </a:rPr>
              <a:t> - Russell Wadsworth 0421 094 541 russell.wadsworth@canterburywindows.com.au </a:t>
            </a:r>
          </a:p>
          <a:p>
            <a:pPr>
              <a:defRPr/>
            </a:pPr>
            <a:r>
              <a:rPr lang="en-AU" sz="1300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85037" name="Picture 62" descr="CWindow%20&amp;%20Doors%20Logo%20CMYK">
            <a:extLst>
              <a:ext uri="{FF2B5EF4-FFF2-40B4-BE49-F238E27FC236}">
                <a16:creationId xmlns:a16="http://schemas.microsoft.com/office/drawing/2014/main" id="{6BF8CFE6-6D95-4E4A-B332-7286BEF4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38" name="Picture 62" descr="CWindow%20&amp;%20Doors%20Logo%20CMYK">
            <a:extLst>
              <a:ext uri="{FF2B5EF4-FFF2-40B4-BE49-F238E27FC236}">
                <a16:creationId xmlns:a16="http://schemas.microsoft.com/office/drawing/2014/main" id="{EFB9161E-46BC-4AD6-B635-AA0D6925C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650" y="4735513"/>
            <a:ext cx="1381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5">
            <a:extLst>
              <a:ext uri="{FF2B5EF4-FFF2-40B4-BE49-F238E27FC236}">
                <a16:creationId xmlns:a16="http://schemas.microsoft.com/office/drawing/2014/main" id="{ED0A2DDB-F6FC-4A2B-9D86-7DCFF7D73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922338"/>
            <a:ext cx="446088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25513"/>
            <a:ext cx="542925" cy="192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92075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335" y="92302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03" y="923026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605" y="922069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5525536" y="913356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793875" y="9255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3575797" y="918563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94" y="1151664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985" y="115166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088" y="1144032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6085540" y="908903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11299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A728B33E-EA6B-485F-BFF0-F6BC6C488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760413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977" y="913356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158875"/>
            <a:ext cx="893763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pic>
        <p:nvPicPr>
          <p:cNvPr id="11304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2CE31D-0510-4970-932B-54090C6D3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463" y="1490663"/>
            <a:ext cx="4792662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Double Wave 24">
            <a:extLst>
              <a:ext uri="{FF2B5EF4-FFF2-40B4-BE49-F238E27FC236}">
                <a16:creationId xmlns:a16="http://schemas.microsoft.com/office/drawing/2014/main" id="{0E613FFA-7BFA-144C-8AB2-3C5A18F70F6D}"/>
              </a:ext>
            </a:extLst>
          </p:cNvPr>
          <p:cNvSpPr/>
          <p:nvPr/>
        </p:nvSpPr>
        <p:spPr bwMode="auto">
          <a:xfrm>
            <a:off x="117475" y="2012950"/>
            <a:ext cx="2141538" cy="1736725"/>
          </a:xfrm>
          <a:prstGeom prst="doubleWave">
            <a:avLst/>
          </a:prstGeom>
          <a:gradFill flip="none" rotWithShape="1">
            <a:gsLst>
              <a:gs pos="30000">
                <a:schemeClr val="accent3">
                  <a:lumMod val="85000"/>
                </a:schemeClr>
              </a:gs>
              <a:gs pos="63000">
                <a:schemeClr val="accent2">
                  <a:lumMod val="45000"/>
                  <a:lumOff val="55000"/>
                </a:schemeClr>
              </a:gs>
              <a:gs pos="78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800" b="1" dirty="0">
                <a:latin typeface="Arial" charset="0"/>
                <a:ea typeface="SimSun" charset="0"/>
              </a:rPr>
              <a:t>EXCLUSIVE two coat clear seal </a:t>
            </a:r>
            <a:r>
              <a:rPr lang="en-US" sz="1800" dirty="0">
                <a:latin typeface="Arial" charset="0"/>
                <a:ea typeface="SimSun" charset="0"/>
              </a:rPr>
              <a:t>applied in the factory prior to delivery</a:t>
            </a:r>
          </a:p>
        </p:txBody>
      </p:sp>
      <p:sp>
        <p:nvSpPr>
          <p:cNvPr id="24" name="Rounded Rectangle 23">
            <a:hlinkClick r:id="rId16" action="ppaction://hlinksldjump"/>
            <a:extLst>
              <a:ext uri="{FF2B5EF4-FFF2-40B4-BE49-F238E27FC236}">
                <a16:creationId xmlns:a16="http://schemas.microsoft.com/office/drawing/2014/main" id="{ADCB2D47-84FF-6B40-84B4-BB2CBF890B89}"/>
              </a:ext>
            </a:extLst>
          </p:cNvPr>
          <p:cNvSpPr/>
          <p:nvPr/>
        </p:nvSpPr>
        <p:spPr bwMode="auto">
          <a:xfrm>
            <a:off x="6096290" y="1156462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11309" name="Picture 62" descr="CWindow%20&amp;%20Doors%20Logo%20CMYK">
            <a:extLst>
              <a:ext uri="{FF2B5EF4-FFF2-40B4-BE49-F238E27FC236}">
                <a16:creationId xmlns:a16="http://schemas.microsoft.com/office/drawing/2014/main" id="{A3D7CCBA-336D-4630-951F-72EDBD763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0" name="Picture 62" descr="CWindow%20&amp;%20Doors%20Logo%20CMYK">
            <a:extLst>
              <a:ext uri="{FF2B5EF4-FFF2-40B4-BE49-F238E27FC236}">
                <a16:creationId xmlns:a16="http://schemas.microsoft.com/office/drawing/2014/main" id="{823CDC51-2396-402B-9C30-5655405F8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695825"/>
            <a:ext cx="14605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5">
            <a:extLst>
              <a:ext uri="{FF2B5EF4-FFF2-40B4-BE49-F238E27FC236}">
                <a16:creationId xmlns:a16="http://schemas.microsoft.com/office/drawing/2014/main" id="{951030F6-AD81-4D21-ABF4-A90C1F2E5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922338"/>
            <a:ext cx="446088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25513"/>
            <a:ext cx="542925" cy="192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92075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335" y="92302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03" y="923026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605" y="922069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5525536" y="913356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793875" y="9255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3575797" y="918563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94" y="1151664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985" y="115166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088" y="1144032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6085540" y="908903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13347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CF5D2E10-3F17-4CA2-8EB4-ADCEB1AB4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338" y="831850"/>
            <a:ext cx="450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977" y="913356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158875"/>
            <a:ext cx="893763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sp>
        <p:nvSpPr>
          <p:cNvPr id="23" name="Round Diagonal Corner Rectangle 22">
            <a:extLst>
              <a:ext uri="{FF2B5EF4-FFF2-40B4-BE49-F238E27FC236}">
                <a16:creationId xmlns:a16="http://schemas.microsoft.com/office/drawing/2014/main" id="{D4C457C8-F6D5-8142-9347-4331973A580E}"/>
              </a:ext>
            </a:extLst>
          </p:cNvPr>
          <p:cNvSpPr/>
          <p:nvPr/>
        </p:nvSpPr>
        <p:spPr bwMode="auto">
          <a:xfrm>
            <a:off x="206375" y="1428750"/>
            <a:ext cx="6737350" cy="647700"/>
          </a:xfrm>
          <a:prstGeom prst="round2DiagRect">
            <a:avLst/>
          </a:prstGeom>
          <a:solidFill>
            <a:schemeClr val="bg1">
              <a:lumMod val="85000"/>
              <a:alpha val="80000"/>
            </a:schemeClr>
          </a:solidFill>
          <a:ln w="9525" cap="flat" cmpd="sng" algn="ctr">
            <a:solidFill>
              <a:srgbClr val="886A4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marL="222250" algn="ctr" eaLnBrk="1" hangingPunct="1">
              <a:defRPr/>
            </a:pPr>
            <a:r>
              <a:rPr lang="en-US" sz="1400" b="1" dirty="0">
                <a:solidFill>
                  <a:srgbClr val="62421E"/>
                </a:solidFill>
              </a:rPr>
              <a:t>Four species of timber available for all timber products, with our exclusive</a:t>
            </a:r>
            <a:r>
              <a:rPr lang="en-US" sz="1400" b="1" i="1" dirty="0">
                <a:solidFill>
                  <a:srgbClr val="62421E"/>
                </a:solidFill>
              </a:rPr>
              <a:t> </a:t>
            </a:r>
            <a:r>
              <a:rPr lang="en-US" sz="1400" b="1" i="1" dirty="0">
                <a:hlinkClick r:id="" action="ppaction://hlinkshowjump?jump=nextslide"/>
              </a:rPr>
              <a:t>two coat clear seal </a:t>
            </a:r>
            <a:r>
              <a:rPr lang="en-US" sz="1400" b="1" dirty="0">
                <a:solidFill>
                  <a:srgbClr val="62421E"/>
                </a:solidFill>
              </a:rPr>
              <a:t>for added protection</a:t>
            </a:r>
          </a:p>
          <a:p>
            <a:pPr marL="222250" algn="ctr" eaLnBrk="1" hangingPunct="1">
              <a:defRPr/>
            </a:pPr>
            <a:endParaRPr lang="en-US" sz="1800" b="1" dirty="0">
              <a:solidFill>
                <a:srgbClr val="886A4A"/>
              </a:solidFill>
            </a:endParaRPr>
          </a:p>
          <a:p>
            <a:pPr marL="222250" algn="ctr" eaLnBrk="1" hangingPunct="1">
              <a:defRPr/>
            </a:pPr>
            <a:endParaRPr lang="en-US" sz="1800" b="1" dirty="0">
              <a:solidFill>
                <a:srgbClr val="886A4A"/>
              </a:solidFill>
            </a:endParaRPr>
          </a:p>
          <a:p>
            <a:pPr marL="222250" algn="ctr" eaLnBrk="1" hangingPunct="1">
              <a:defRPr/>
            </a:pPr>
            <a:r>
              <a:rPr lang="en-US" sz="1800" b="1" dirty="0">
                <a:solidFill>
                  <a:srgbClr val="886A4A"/>
                </a:solidFill>
              </a:rPr>
              <a:t>								</a:t>
            </a:r>
            <a:endParaRPr lang="en-US" sz="1400" b="1" dirty="0">
              <a:solidFill>
                <a:srgbClr val="886A4A"/>
              </a:solidFill>
            </a:endParaRPr>
          </a:p>
        </p:txBody>
      </p:sp>
      <p:sp>
        <p:nvSpPr>
          <p:cNvPr id="24" name="Explosion 2 23">
            <a:extLst>
              <a:ext uri="{FF2B5EF4-FFF2-40B4-BE49-F238E27FC236}">
                <a16:creationId xmlns:a16="http://schemas.microsoft.com/office/drawing/2014/main" id="{AEF67F32-3D9C-5C4A-AC9A-73E527B53E84}"/>
              </a:ext>
            </a:extLst>
          </p:cNvPr>
          <p:cNvSpPr/>
          <p:nvPr/>
        </p:nvSpPr>
        <p:spPr bwMode="auto">
          <a:xfrm>
            <a:off x="4311650" y="2314575"/>
            <a:ext cx="2776538" cy="1860550"/>
          </a:xfrm>
          <a:prstGeom prst="irregularSeal2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algn="ctr">
              <a:defRPr/>
            </a:pPr>
            <a:r>
              <a:rPr lang="en-US" sz="1300" b="1" dirty="0">
                <a:solidFill>
                  <a:srgbClr val="886A4A"/>
                </a:solidFill>
              </a:rPr>
              <a:t>Merbau</a:t>
            </a:r>
            <a:r>
              <a:rPr lang="en-US" sz="1300" dirty="0">
                <a:solidFill>
                  <a:srgbClr val="886A4A"/>
                </a:solidFill>
              </a:rPr>
              <a:t> is also available to meet BAL 29 if required</a:t>
            </a:r>
            <a:endParaRPr lang="en-US" sz="1300" dirty="0"/>
          </a:p>
        </p:txBody>
      </p:sp>
      <p:pic>
        <p:nvPicPr>
          <p:cNvPr id="13354" name="Picture 7">
            <a:extLst>
              <a:ext uri="{FF2B5EF4-FFF2-40B4-BE49-F238E27FC236}">
                <a16:creationId xmlns:a16="http://schemas.microsoft.com/office/drawing/2014/main" id="{80DCE9A8-385D-4C69-BC99-D5A83DB2AD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443163"/>
            <a:ext cx="1206500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5" name="Picture 1">
            <a:extLst>
              <a:ext uri="{FF2B5EF4-FFF2-40B4-BE49-F238E27FC236}">
                <a16:creationId xmlns:a16="http://schemas.microsoft.com/office/drawing/2014/main" id="{035D07A5-519A-42D8-924B-BE433C2C31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300" y="2582863"/>
            <a:ext cx="1316038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6" name="Picture 9">
            <a:extLst>
              <a:ext uri="{FF2B5EF4-FFF2-40B4-BE49-F238E27FC236}">
                <a16:creationId xmlns:a16="http://schemas.microsoft.com/office/drawing/2014/main" id="{DB51A065-36D1-4AE4-9C25-39CE6D7A60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1788" y="2703513"/>
            <a:ext cx="11938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57" name="TextBox 10">
            <a:extLst>
              <a:ext uri="{FF2B5EF4-FFF2-40B4-BE49-F238E27FC236}">
                <a16:creationId xmlns:a16="http://schemas.microsoft.com/office/drawing/2014/main" id="{1C3ABB29-019A-40FB-AB6D-1AD84574A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2244725"/>
            <a:ext cx="868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solidFill>
                  <a:srgbClr val="886A4A"/>
                </a:solidFill>
              </a:rPr>
              <a:t>Meranti</a:t>
            </a:r>
          </a:p>
        </p:txBody>
      </p:sp>
      <p:sp>
        <p:nvSpPr>
          <p:cNvPr id="13358" name="TextBox 11">
            <a:extLst>
              <a:ext uri="{FF2B5EF4-FFF2-40B4-BE49-F238E27FC236}">
                <a16:creationId xmlns:a16="http://schemas.microsoft.com/office/drawing/2014/main" id="{3DAF465A-FC80-48BD-BB7A-E9B1DA1AB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925" y="2271713"/>
            <a:ext cx="815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>
                <a:solidFill>
                  <a:srgbClr val="886A4A"/>
                </a:solidFill>
              </a:rPr>
              <a:t>KDHW</a:t>
            </a:r>
          </a:p>
        </p:txBody>
      </p:sp>
      <p:sp>
        <p:nvSpPr>
          <p:cNvPr id="13359" name="TextBox 12">
            <a:extLst>
              <a:ext uri="{FF2B5EF4-FFF2-40B4-BE49-F238E27FC236}">
                <a16:creationId xmlns:a16="http://schemas.microsoft.com/office/drawing/2014/main" id="{2B5514F8-9C7B-4778-AE94-DFF9A1F98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163" y="2263775"/>
            <a:ext cx="1993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solidFill>
                  <a:srgbClr val="886A4A"/>
                </a:solidFill>
              </a:rPr>
              <a:t>Western Red Cedar</a:t>
            </a:r>
          </a:p>
        </p:txBody>
      </p:sp>
      <p:pic>
        <p:nvPicPr>
          <p:cNvPr id="13360" name="Picture 15" descr="A screenshot of a cell phon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1516F2-F18C-4A17-A5C4-21F8AA34A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9363" y="4225925"/>
            <a:ext cx="16525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le 33">
            <a:hlinkClick r:id="rId19" action="ppaction://hlinksldjump"/>
            <a:extLst>
              <a:ext uri="{FF2B5EF4-FFF2-40B4-BE49-F238E27FC236}">
                <a16:creationId xmlns:a16="http://schemas.microsoft.com/office/drawing/2014/main" id="{42D42C19-36DB-D946-9C31-DAE9F6CDFEA1}"/>
              </a:ext>
            </a:extLst>
          </p:cNvPr>
          <p:cNvSpPr/>
          <p:nvPr/>
        </p:nvSpPr>
        <p:spPr bwMode="auto">
          <a:xfrm>
            <a:off x="6096290" y="1156462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13364" name="Picture 62" descr="CWindow%20&amp;%20Doors%20Logo%20CMYK">
            <a:extLst>
              <a:ext uri="{FF2B5EF4-FFF2-40B4-BE49-F238E27FC236}">
                <a16:creationId xmlns:a16="http://schemas.microsoft.com/office/drawing/2014/main" id="{4013F376-0573-441E-9A12-AA33352E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5" name="Picture 62" descr="CWindow%20&amp;%20Doors%20Logo%20CMYK">
            <a:extLst>
              <a:ext uri="{FF2B5EF4-FFF2-40B4-BE49-F238E27FC236}">
                <a16:creationId xmlns:a16="http://schemas.microsoft.com/office/drawing/2014/main" id="{5A466DC5-D604-47C6-B7FC-E1B257926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0588"/>
            <a:ext cx="146526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5">
            <a:extLst>
              <a:ext uri="{FF2B5EF4-FFF2-40B4-BE49-F238E27FC236}">
                <a16:creationId xmlns:a16="http://schemas.microsoft.com/office/drawing/2014/main" id="{D8404945-FAD6-47F8-B479-5B83E6FAB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922338"/>
            <a:ext cx="446088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25513"/>
            <a:ext cx="542925" cy="192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92075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335" y="92302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03" y="923026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605" y="922069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5525536" y="913356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793875" y="9255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3575797" y="918563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94" y="1151664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985" y="115166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088" y="1144032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6085540" y="908903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15395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C612B872-0A43-46ED-9015-F6DC82181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760413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977" y="913356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158875"/>
            <a:ext cx="893763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grpSp>
        <p:nvGrpSpPr>
          <p:cNvPr id="15400" name="Round Diagonal Corner Rectangle 22">
            <a:extLst>
              <a:ext uri="{FF2B5EF4-FFF2-40B4-BE49-F238E27FC236}">
                <a16:creationId xmlns:a16="http://schemas.microsoft.com/office/drawing/2014/main" id="{28962D16-4E89-426E-88FA-658504BAEE81}"/>
              </a:ext>
            </a:extLst>
          </p:cNvPr>
          <p:cNvGrpSpPr>
            <a:grpSpLocks/>
          </p:cNvGrpSpPr>
          <p:nvPr/>
        </p:nvGrpSpPr>
        <p:grpSpPr bwMode="auto">
          <a:xfrm>
            <a:off x="812800" y="1638300"/>
            <a:ext cx="2362200" cy="1066800"/>
            <a:chOff x="512" y="1032"/>
            <a:chExt cx="1488" cy="672"/>
          </a:xfrm>
        </p:grpSpPr>
        <p:pic>
          <p:nvPicPr>
            <p:cNvPr id="15419" name="Round Diagonal Corner Rectangle 22">
              <a:extLst>
                <a:ext uri="{FF2B5EF4-FFF2-40B4-BE49-F238E27FC236}">
                  <a16:creationId xmlns:a16="http://schemas.microsoft.com/office/drawing/2014/main" id="{13F0A697-0D8F-4357-9961-5B9B0235A11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" y="1032"/>
              <a:ext cx="148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20" name="Text Box 42">
              <a:extLst>
                <a:ext uri="{FF2B5EF4-FFF2-40B4-BE49-F238E27FC236}">
                  <a16:creationId xmlns:a16="http://schemas.microsoft.com/office/drawing/2014/main" id="{020F7EC1-C42D-4D52-B94E-C9F2989FB3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" y="1075"/>
              <a:ext cx="140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93700" indent="-1714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3013" indent="-227013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0213" indent="-227013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7413" indent="-227013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4613" indent="-227013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AU" altLang="en-US" sz="1200" b="1">
                  <a:solidFill>
                    <a:srgbClr val="FF0000"/>
                  </a:solidFill>
                  <a:ea typeface="Baskerville" pitchFamily="18" charset="0"/>
                  <a:cs typeface="Baghdad" pitchFamily="2" charset="0"/>
                </a:rPr>
                <a:t>Timber windows need to be maintained to protect the wood. They can rot if left untreated</a:t>
              </a:r>
              <a:endParaRPr lang="en-US" altLang="en-US" sz="1200" b="1">
                <a:solidFill>
                  <a:srgbClr val="886A4A"/>
                </a:solidFill>
                <a:ea typeface="Baskerville" pitchFamily="18" charset="0"/>
                <a:cs typeface="Baghdad" pitchFamily="2" charset="0"/>
              </a:endParaRPr>
            </a:p>
          </p:txBody>
        </p:sp>
      </p:grpSp>
      <p:grpSp>
        <p:nvGrpSpPr>
          <p:cNvPr id="15401" name="Round Diagonal Corner Rectangle 23">
            <a:extLst>
              <a:ext uri="{FF2B5EF4-FFF2-40B4-BE49-F238E27FC236}">
                <a16:creationId xmlns:a16="http://schemas.microsoft.com/office/drawing/2014/main" id="{43C6CAB7-C24C-4C3E-8B58-51A2F8162F48}"/>
              </a:ext>
            </a:extLst>
          </p:cNvPr>
          <p:cNvGrpSpPr>
            <a:grpSpLocks/>
          </p:cNvGrpSpPr>
          <p:nvPr/>
        </p:nvGrpSpPr>
        <p:grpSpPr bwMode="auto">
          <a:xfrm>
            <a:off x="3873500" y="1612900"/>
            <a:ext cx="2654300" cy="1066800"/>
            <a:chOff x="2440" y="1016"/>
            <a:chExt cx="1672" cy="672"/>
          </a:xfrm>
        </p:grpSpPr>
        <p:pic>
          <p:nvPicPr>
            <p:cNvPr id="15417" name="Round Diagonal Corner Rectangle 23">
              <a:extLst>
                <a:ext uri="{FF2B5EF4-FFF2-40B4-BE49-F238E27FC236}">
                  <a16:creationId xmlns:a16="http://schemas.microsoft.com/office/drawing/2014/main" id="{534FE6A8-AD20-4056-BBC8-38CB650F962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0" y="1016"/>
              <a:ext cx="1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18" name="Text Box 45">
              <a:extLst>
                <a:ext uri="{FF2B5EF4-FFF2-40B4-BE49-F238E27FC236}">
                  <a16:creationId xmlns:a16="http://schemas.microsoft.com/office/drawing/2014/main" id="{99BE3F0F-F4D8-4838-B96F-02FAFE4493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9" y="1052"/>
              <a:ext cx="1594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93700" indent="-1714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3013" indent="-227013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0213" indent="-227013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7413" indent="-227013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4613" indent="-227013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AU" altLang="en-US" sz="1200" b="1">
                  <a:solidFill>
                    <a:srgbClr val="FF0000"/>
                  </a:solidFill>
                </a:rPr>
                <a:t>Timber windows are more susceptible to the outside environment, such as the weather which makes them hard to maintain</a:t>
              </a:r>
              <a:endParaRPr lang="en-US" altLang="en-US" sz="1200" b="1">
                <a:solidFill>
                  <a:srgbClr val="886A4A"/>
                </a:solidFill>
              </a:endParaRPr>
            </a:p>
          </p:txBody>
        </p:sp>
      </p:grpSp>
      <p:grpSp>
        <p:nvGrpSpPr>
          <p:cNvPr id="15402" name="Round Diagonal Corner Rectangle 24">
            <a:extLst>
              <a:ext uri="{FF2B5EF4-FFF2-40B4-BE49-F238E27FC236}">
                <a16:creationId xmlns:a16="http://schemas.microsoft.com/office/drawing/2014/main" id="{09948E8F-CBFD-4201-A6A7-562ABC424FA0}"/>
              </a:ext>
            </a:extLst>
          </p:cNvPr>
          <p:cNvGrpSpPr>
            <a:grpSpLocks/>
          </p:cNvGrpSpPr>
          <p:nvPr/>
        </p:nvGrpSpPr>
        <p:grpSpPr bwMode="auto">
          <a:xfrm>
            <a:off x="876300" y="3416300"/>
            <a:ext cx="5461000" cy="1282700"/>
            <a:chOff x="552" y="2152"/>
            <a:chExt cx="3440" cy="808"/>
          </a:xfrm>
        </p:grpSpPr>
        <p:pic>
          <p:nvPicPr>
            <p:cNvPr id="15415" name="Round Diagonal Corner Rectangle 24">
              <a:extLst>
                <a:ext uri="{FF2B5EF4-FFF2-40B4-BE49-F238E27FC236}">
                  <a16:creationId xmlns:a16="http://schemas.microsoft.com/office/drawing/2014/main" id="{90E2C773-483C-4CBC-9797-0480A87BABF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" y="2152"/>
              <a:ext cx="3440" cy="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16" name="Text Box 48">
              <a:extLst>
                <a:ext uri="{FF2B5EF4-FFF2-40B4-BE49-F238E27FC236}">
                  <a16:creationId xmlns:a16="http://schemas.microsoft.com/office/drawing/2014/main" id="{C7312157-A1B8-4FAF-A673-20F91B850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" y="2196"/>
              <a:ext cx="3349" cy="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03200" indent="-203200"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3013" indent="-227013" defTabSz="531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0213" indent="-227013" defTabSz="531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7413" indent="-227013" defTabSz="531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4613" indent="-227013" defTabSz="531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US" altLang="en-US" sz="1200" b="1">
                  <a:solidFill>
                    <a:srgbClr val="886A4A"/>
                  </a:solidFill>
                </a:rPr>
                <a:t>Exclusive to Canterbury windows and doors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US" altLang="en-US" sz="1200" b="1">
                  <a:solidFill>
                    <a:srgbClr val="886A4A"/>
                  </a:solidFill>
                </a:rPr>
                <a:t>2 coat clear seal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US" altLang="en-US" sz="1200" b="1">
                  <a:solidFill>
                    <a:srgbClr val="886A4A"/>
                  </a:solidFill>
                </a:rPr>
                <a:t>25% greater and more consistent film build 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US" altLang="en-US" sz="1200" b="1">
                  <a:solidFill>
                    <a:srgbClr val="886A4A"/>
                  </a:solidFill>
                </a:rPr>
                <a:t>Protection for all sides of windows and doors – inside and out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US" altLang="en-US" sz="1200" b="1">
                  <a:solidFill>
                    <a:srgbClr val="886A4A"/>
                  </a:solidFill>
                </a:rPr>
                <a:t>Minimises moisture variation and timber movement</a:t>
              </a: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US" altLang="en-US" sz="1200" b="1">
                  <a:solidFill>
                    <a:srgbClr val="886A4A"/>
                  </a:solidFill>
                </a:rPr>
                <a:t>Provides an undercoat that can be stained and painted over</a:t>
              </a:r>
            </a:p>
            <a:p>
              <a:pPr algn="ctr" eaLnBrk="1" hangingPunct="1"/>
              <a:r>
                <a:rPr lang="en-US" altLang="en-US" sz="1200" b="1">
                  <a:solidFill>
                    <a:srgbClr val="886A4A"/>
                  </a:solidFill>
                </a:rPr>
                <a:t>.</a:t>
              </a:r>
            </a:p>
          </p:txBody>
        </p:sp>
      </p:grpSp>
      <p:pic>
        <p:nvPicPr>
          <p:cNvPr id="15403" name="Picture 26">
            <a:hlinkClick r:id="rId5" action="ppaction://hlinksldjump"/>
            <a:extLst>
              <a:ext uri="{FF2B5EF4-FFF2-40B4-BE49-F238E27FC236}">
                <a16:creationId xmlns:a16="http://schemas.microsoft.com/office/drawing/2014/main" id="{6ABDE19F-C519-426E-AC69-B7AF49F71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0275" y="2981325"/>
            <a:ext cx="14065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4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5BA35083-312C-4B38-8E4B-0401BDC9C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6800" y="2981325"/>
            <a:ext cx="143668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5" name="Picture 23">
            <a:extLst>
              <a:ext uri="{FF2B5EF4-FFF2-40B4-BE49-F238E27FC236}">
                <a16:creationId xmlns:a16="http://schemas.microsoft.com/office/drawing/2014/main" id="{57DB3DBB-9E2F-49E7-AF4C-76B8F341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338085">
            <a:off x="415925" y="1549400"/>
            <a:ext cx="7175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6" name="Picture 23">
            <a:extLst>
              <a:ext uri="{FF2B5EF4-FFF2-40B4-BE49-F238E27FC236}">
                <a16:creationId xmlns:a16="http://schemas.microsoft.com/office/drawing/2014/main" id="{F3C896A8-9198-442E-ABAE-EF849956B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338085">
            <a:off x="3525838" y="1504950"/>
            <a:ext cx="7175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ight Arrow 37">
            <a:hlinkClick r:id="rId22" action="ppaction://hlinksldjump"/>
            <a:extLst>
              <a:ext uri="{FF2B5EF4-FFF2-40B4-BE49-F238E27FC236}">
                <a16:creationId xmlns:a16="http://schemas.microsoft.com/office/drawing/2014/main" id="{EAB6E57E-D417-C146-8E31-B79234162004}"/>
              </a:ext>
            </a:extLst>
          </p:cNvPr>
          <p:cNvSpPr/>
          <p:nvPr/>
        </p:nvSpPr>
        <p:spPr bwMode="auto">
          <a:xfrm>
            <a:off x="2755974" y="4681854"/>
            <a:ext cx="1584176" cy="631388"/>
          </a:xfrm>
          <a:prstGeom prst="rightArrow">
            <a:avLst/>
          </a:prstGeom>
          <a:gradFill>
            <a:gsLst>
              <a:gs pos="94000">
                <a:schemeClr val="accent1">
                  <a:lumMod val="5000"/>
                  <a:lumOff val="95000"/>
                  <a:alpha val="67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900" b="1" dirty="0">
                <a:solidFill>
                  <a:srgbClr val="62421E"/>
                </a:solidFill>
                <a:latin typeface="Arial" charset="0"/>
                <a:ea typeface="SimSun" charset="0"/>
              </a:rPr>
              <a:t>Click for more myths</a:t>
            </a:r>
          </a:p>
        </p:txBody>
      </p:sp>
      <p:sp>
        <p:nvSpPr>
          <p:cNvPr id="34" name="Rounded Rectangle 33">
            <a:hlinkClick r:id="rId23" action="ppaction://hlinksldjump"/>
            <a:extLst>
              <a:ext uri="{FF2B5EF4-FFF2-40B4-BE49-F238E27FC236}">
                <a16:creationId xmlns:a16="http://schemas.microsoft.com/office/drawing/2014/main" id="{82999E3C-2755-1E4F-BA7D-AADE3996E3BE}"/>
              </a:ext>
            </a:extLst>
          </p:cNvPr>
          <p:cNvSpPr/>
          <p:nvPr/>
        </p:nvSpPr>
        <p:spPr bwMode="auto">
          <a:xfrm>
            <a:off x="6096290" y="1156462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15413" name="Picture 62" descr="CWindow%20&amp;%20Doors%20Logo%20CMYK">
            <a:extLst>
              <a:ext uri="{FF2B5EF4-FFF2-40B4-BE49-F238E27FC236}">
                <a16:creationId xmlns:a16="http://schemas.microsoft.com/office/drawing/2014/main" id="{149D7FF6-8B25-4CC0-81F5-AE050A33B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4" name="Picture 62" descr="CWindow%20&amp;%20Doors%20Logo%20CMYK">
            <a:extLst>
              <a:ext uri="{FF2B5EF4-FFF2-40B4-BE49-F238E27FC236}">
                <a16:creationId xmlns:a16="http://schemas.microsoft.com/office/drawing/2014/main" id="{CCC8DC31-97D7-43CA-B9CA-2373B116D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0588"/>
            <a:ext cx="146526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5">
            <a:extLst>
              <a:ext uri="{FF2B5EF4-FFF2-40B4-BE49-F238E27FC236}">
                <a16:creationId xmlns:a16="http://schemas.microsoft.com/office/drawing/2014/main" id="{2D936D71-A43F-49F5-A11E-3D7436618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922338"/>
            <a:ext cx="446088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25513"/>
            <a:ext cx="542925" cy="192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92075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335" y="92302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03" y="923026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605" y="922069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5525536" y="913356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793875" y="9255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3575797" y="918563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94" y="1151664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985" y="115166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088" y="1144032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6085540" y="908903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17443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C3D0EF92-EE34-4B86-8256-CD2E72FAC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760413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977" y="913356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158875"/>
            <a:ext cx="893763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grpSp>
        <p:nvGrpSpPr>
          <p:cNvPr id="17448" name="Round Diagonal Corner Rectangle 22">
            <a:extLst>
              <a:ext uri="{FF2B5EF4-FFF2-40B4-BE49-F238E27FC236}">
                <a16:creationId xmlns:a16="http://schemas.microsoft.com/office/drawing/2014/main" id="{55B9E1B4-0144-427B-9457-C028C4BCCB1A}"/>
              </a:ext>
            </a:extLst>
          </p:cNvPr>
          <p:cNvGrpSpPr>
            <a:grpSpLocks/>
          </p:cNvGrpSpPr>
          <p:nvPr/>
        </p:nvGrpSpPr>
        <p:grpSpPr bwMode="auto">
          <a:xfrm>
            <a:off x="266700" y="2997200"/>
            <a:ext cx="3124200" cy="1549400"/>
            <a:chOff x="168" y="1888"/>
            <a:chExt cx="1968" cy="976"/>
          </a:xfrm>
        </p:grpSpPr>
        <p:pic>
          <p:nvPicPr>
            <p:cNvPr id="17468" name="Round Diagonal Corner Rectangle 22">
              <a:extLst>
                <a:ext uri="{FF2B5EF4-FFF2-40B4-BE49-F238E27FC236}">
                  <a16:creationId xmlns:a16="http://schemas.microsoft.com/office/drawing/2014/main" id="{C19E3544-EFBB-46AC-B28F-4D9D2AAEDA6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" y="1888"/>
              <a:ext cx="1968" cy="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69" name="Text Box 42">
              <a:extLst>
                <a:ext uri="{FF2B5EF4-FFF2-40B4-BE49-F238E27FC236}">
                  <a16:creationId xmlns:a16="http://schemas.microsoft.com/office/drawing/2014/main" id="{8B9B7010-A262-4071-9DB3-2BFD507147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" y="1940"/>
              <a:ext cx="1856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1450" indent="-171450"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3013" indent="-227013" defTabSz="531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0213" indent="-227013" defTabSz="531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7413" indent="-227013" defTabSz="531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4613" indent="-227013" defTabSz="531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AU" altLang="en-US" sz="1200" b="1">
                  <a:solidFill>
                    <a:srgbClr val="886A4A"/>
                  </a:solidFill>
                </a:rPr>
                <a:t>Our Meranti timber window and door range are treated with Protim® . </a:t>
              </a:r>
            </a:p>
            <a:p>
              <a:pPr eaLnBrk="1" hangingPunct="1"/>
              <a:endParaRPr lang="en-AU" altLang="en-US" sz="1200" b="1" i="1">
                <a:solidFill>
                  <a:srgbClr val="886A4A"/>
                </a:solidFill>
              </a:endParaRPr>
            </a:p>
            <a:p>
              <a:pPr eaLnBrk="1" hangingPunct="1">
                <a:buFont typeface="Arial" panose="020B0604020202020204" pitchFamily="34" charset="0"/>
                <a:buChar char="•"/>
              </a:pPr>
              <a:r>
                <a:rPr lang="en-AU" altLang="en-US" sz="1200" b="1" i="1">
                  <a:solidFill>
                    <a:srgbClr val="886A4A"/>
                  </a:solidFill>
                </a:rPr>
                <a:t>All Timber window and door products are warranted against attack for 7 years.</a:t>
              </a:r>
            </a:p>
            <a:p>
              <a:pPr eaLnBrk="1" hangingPunct="1"/>
              <a:endParaRPr lang="en-US" altLang="en-US" sz="1200" b="1">
                <a:solidFill>
                  <a:srgbClr val="886A4A"/>
                </a:solidFill>
              </a:endParaRPr>
            </a:p>
          </p:txBody>
        </p:sp>
      </p:grpSp>
      <p:grpSp>
        <p:nvGrpSpPr>
          <p:cNvPr id="17449" name="Round Diagonal Corner Rectangle 23">
            <a:extLst>
              <a:ext uri="{FF2B5EF4-FFF2-40B4-BE49-F238E27FC236}">
                <a16:creationId xmlns:a16="http://schemas.microsoft.com/office/drawing/2014/main" id="{4DF5C836-76F8-4BFB-9D3E-B70C1D73F66E}"/>
              </a:ext>
            </a:extLst>
          </p:cNvPr>
          <p:cNvGrpSpPr>
            <a:grpSpLocks/>
          </p:cNvGrpSpPr>
          <p:nvPr/>
        </p:nvGrpSpPr>
        <p:grpSpPr bwMode="auto">
          <a:xfrm>
            <a:off x="3822700" y="2997200"/>
            <a:ext cx="2908300" cy="1549400"/>
            <a:chOff x="2408" y="1888"/>
            <a:chExt cx="1832" cy="976"/>
          </a:xfrm>
        </p:grpSpPr>
        <p:pic>
          <p:nvPicPr>
            <p:cNvPr id="17466" name="Round Diagonal Corner Rectangle 23">
              <a:extLst>
                <a:ext uri="{FF2B5EF4-FFF2-40B4-BE49-F238E27FC236}">
                  <a16:creationId xmlns:a16="http://schemas.microsoft.com/office/drawing/2014/main" id="{9A543EE6-1617-42C0-90AE-E0AEB0D5503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" y="1888"/>
              <a:ext cx="1832" cy="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67" name="Text Box 45">
              <a:extLst>
                <a:ext uri="{FF2B5EF4-FFF2-40B4-BE49-F238E27FC236}">
                  <a16:creationId xmlns:a16="http://schemas.microsoft.com/office/drawing/2014/main" id="{A977CD7C-9F48-4A3F-8697-E809BCF69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1" y="1940"/>
              <a:ext cx="1724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03200" indent="-203200"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3013" indent="-227013" defTabSz="531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0213" indent="-227013" defTabSz="531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7413" indent="-227013" defTabSz="531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4613" indent="-227013" defTabSz="531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AU" altLang="en-US" sz="1200" b="1">
                  <a:solidFill>
                    <a:srgbClr val="886A4A"/>
                  </a:solidFill>
                </a:rPr>
                <a:t>Improved Energy Performance</a:t>
              </a:r>
            </a:p>
            <a:p>
              <a:pPr eaLnBrk="1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AU" altLang="en-US" sz="1200" b="1">
                  <a:solidFill>
                    <a:srgbClr val="886A4A"/>
                  </a:solidFill>
                </a:rPr>
                <a:t>Superior acoustic performance</a:t>
              </a:r>
            </a:p>
            <a:p>
              <a:pPr eaLnBrk="1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AU" altLang="en-US" sz="1200" b="1">
                  <a:solidFill>
                    <a:srgbClr val="886A4A"/>
                  </a:solidFill>
                </a:rPr>
                <a:t>Improved resale values</a:t>
              </a:r>
            </a:p>
            <a:p>
              <a:pPr eaLnBrk="1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AU" altLang="en-US" sz="1200" b="1">
                  <a:solidFill>
                    <a:srgbClr val="886A4A"/>
                  </a:solidFill>
                </a:rPr>
                <a:t>Lower maintenance costs using TimGuard</a:t>
              </a:r>
            </a:p>
          </p:txBody>
        </p:sp>
      </p:grpSp>
      <p:sp>
        <p:nvSpPr>
          <p:cNvPr id="25" name="Round Diagonal Corner Rectangle 24">
            <a:extLst>
              <a:ext uri="{FF2B5EF4-FFF2-40B4-BE49-F238E27FC236}">
                <a16:creationId xmlns:a16="http://schemas.microsoft.com/office/drawing/2014/main" id="{F3871DB3-06A8-9246-B15D-CC12805B949D}"/>
              </a:ext>
            </a:extLst>
          </p:cNvPr>
          <p:cNvSpPr/>
          <p:nvPr/>
        </p:nvSpPr>
        <p:spPr bwMode="auto">
          <a:xfrm>
            <a:off x="845050" y="1771979"/>
            <a:ext cx="1897062" cy="827088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 cap="flat" cmpd="sng" algn="ctr">
            <a:solidFill>
              <a:srgbClr val="886A4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marL="7938" eaLnBrk="1" hangingPunct="1">
              <a:defRPr/>
            </a:pPr>
            <a:r>
              <a:rPr lang="en-AU" sz="1200" b="1" dirty="0">
                <a:solidFill>
                  <a:srgbClr val="FF0000"/>
                </a:solidFill>
              </a:rPr>
              <a:t>Timber windows are vulnerable to insects, for example termites</a:t>
            </a:r>
          </a:p>
          <a:p>
            <a:pPr marL="393700" indent="-171450" eaLnBrk="1" hangingPunct="1">
              <a:buFont typeface="Arial" panose="020B0604020202020204" pitchFamily="34" charset="0"/>
              <a:buChar char="•"/>
              <a:defRPr/>
            </a:pPr>
            <a:endParaRPr lang="en-US" sz="1200" b="1" dirty="0">
              <a:solidFill>
                <a:srgbClr val="886A4A"/>
              </a:solidFill>
            </a:endParaRPr>
          </a:p>
        </p:txBody>
      </p:sp>
      <p:grpSp>
        <p:nvGrpSpPr>
          <p:cNvPr id="17453" name="Round Diagonal Corner Rectangle 33">
            <a:extLst>
              <a:ext uri="{FF2B5EF4-FFF2-40B4-BE49-F238E27FC236}">
                <a16:creationId xmlns:a16="http://schemas.microsoft.com/office/drawing/2014/main" id="{C217619E-60B7-4062-9519-53D53BC28310}"/>
              </a:ext>
            </a:extLst>
          </p:cNvPr>
          <p:cNvGrpSpPr>
            <a:grpSpLocks/>
          </p:cNvGrpSpPr>
          <p:nvPr/>
        </p:nvGrpSpPr>
        <p:grpSpPr bwMode="auto">
          <a:xfrm>
            <a:off x="4089400" y="1752600"/>
            <a:ext cx="2362200" cy="838200"/>
            <a:chOff x="2576" y="1104"/>
            <a:chExt cx="1488" cy="528"/>
          </a:xfrm>
        </p:grpSpPr>
        <p:pic>
          <p:nvPicPr>
            <p:cNvPr id="17464" name="Round Diagonal Corner Rectangle 33">
              <a:extLst>
                <a:ext uri="{FF2B5EF4-FFF2-40B4-BE49-F238E27FC236}">
                  <a16:creationId xmlns:a16="http://schemas.microsoft.com/office/drawing/2014/main" id="{783F07DC-629E-4AB4-9FD9-C61C796338E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6" y="1104"/>
              <a:ext cx="148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65" name="Text Box 51">
              <a:extLst>
                <a:ext uri="{FF2B5EF4-FFF2-40B4-BE49-F238E27FC236}">
                  <a16:creationId xmlns:a16="http://schemas.microsoft.com/office/drawing/2014/main" id="{E84178E7-776D-45DC-A126-D0EA26C8F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2" y="1139"/>
              <a:ext cx="1422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defTabSz="53181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3013" indent="-227013" defTabSz="531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0213" indent="-227013" defTabSz="531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7413" indent="-227013" defTabSz="531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4613" indent="-227013" defTabSz="531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AU" altLang="en-US" sz="1200" b="1">
                  <a:solidFill>
                    <a:srgbClr val="FF0000"/>
                  </a:solidFill>
                </a:rPr>
                <a:t>Timber Windows Are More Expensive Than Other Options Such As Aluminium</a:t>
              </a:r>
            </a:p>
          </p:txBody>
        </p:sp>
      </p:grpSp>
      <p:pic>
        <p:nvPicPr>
          <p:cNvPr id="17454" name="Picture 24">
            <a:extLst>
              <a:ext uri="{FF2B5EF4-FFF2-40B4-BE49-F238E27FC236}">
                <a16:creationId xmlns:a16="http://schemas.microsoft.com/office/drawing/2014/main" id="{14987882-9F67-4C1B-B707-0943E2FC9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338085">
            <a:off x="525463" y="1550988"/>
            <a:ext cx="7175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5" name="Picture 24">
            <a:extLst>
              <a:ext uri="{FF2B5EF4-FFF2-40B4-BE49-F238E27FC236}">
                <a16:creationId xmlns:a16="http://schemas.microsoft.com/office/drawing/2014/main" id="{E8ACC07E-EC53-4E0E-B68D-717415E85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338085">
            <a:off x="3629025" y="1587500"/>
            <a:ext cx="7175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6" name="Picture 17">
            <a:extLst>
              <a:ext uri="{FF2B5EF4-FFF2-40B4-BE49-F238E27FC236}">
                <a16:creationId xmlns:a16="http://schemas.microsoft.com/office/drawing/2014/main" id="{4680AB7B-B367-46EF-8D2D-ECEF852B4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" y="2646363"/>
            <a:ext cx="14065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7" name="Picture 17">
            <a:extLst>
              <a:ext uri="{FF2B5EF4-FFF2-40B4-BE49-F238E27FC236}">
                <a16:creationId xmlns:a16="http://schemas.microsoft.com/office/drawing/2014/main" id="{029D4B13-4ABB-45AF-BB90-293ECDED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9513" y="2616200"/>
            <a:ext cx="14065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58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0F753078-C3E4-450A-9154-FCC11E94D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938" y="75565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35" name="Rounded Rectangle 34">
            <a:hlinkClick r:id="rId20" action="ppaction://hlinksldjump"/>
            <a:extLst>
              <a:ext uri="{FF2B5EF4-FFF2-40B4-BE49-F238E27FC236}">
                <a16:creationId xmlns:a16="http://schemas.microsoft.com/office/drawing/2014/main" id="{2758626C-DEEA-1243-A74A-6C62A9384AFF}"/>
              </a:ext>
            </a:extLst>
          </p:cNvPr>
          <p:cNvSpPr/>
          <p:nvPr/>
        </p:nvSpPr>
        <p:spPr bwMode="auto">
          <a:xfrm>
            <a:off x="6096290" y="1156462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17462" name="Picture 62" descr="CWindow%20&amp;%20Doors%20Logo%20CMYK">
            <a:extLst>
              <a:ext uri="{FF2B5EF4-FFF2-40B4-BE49-F238E27FC236}">
                <a16:creationId xmlns:a16="http://schemas.microsoft.com/office/drawing/2014/main" id="{C846B42F-E323-46BE-B718-6717BEF26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63" name="Picture 62" descr="CWindow%20&amp;%20Doors%20Logo%20CMYK">
            <a:extLst>
              <a:ext uri="{FF2B5EF4-FFF2-40B4-BE49-F238E27FC236}">
                <a16:creationId xmlns:a16="http://schemas.microsoft.com/office/drawing/2014/main" id="{8CE6E9BE-6B30-40C3-9331-BD3368B7C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4702175"/>
            <a:ext cx="14605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5">
            <a:extLst>
              <a:ext uri="{FF2B5EF4-FFF2-40B4-BE49-F238E27FC236}">
                <a16:creationId xmlns:a16="http://schemas.microsoft.com/office/drawing/2014/main" id="{6747E522-87E2-4394-A124-AE6798177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381000"/>
            <a:ext cx="4291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FFC000"/>
                </a:solidFill>
              </a:rPr>
              <a:t>Design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Innovation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C000"/>
                </a:solidFill>
              </a:rPr>
              <a:t>Quality</a:t>
            </a:r>
            <a:r>
              <a:rPr lang="en-US" altLang="en-US" sz="1600" b="1"/>
              <a:t> </a:t>
            </a:r>
            <a:r>
              <a:rPr lang="en-US" altLang="en-US" sz="1600" b="1">
                <a:solidFill>
                  <a:srgbClr val="FFA100"/>
                </a:solidFill>
              </a:rPr>
              <a:t>Performance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7F2BC465-A278-074C-A1F3-5DDA6CF5FB7E}"/>
              </a:ext>
            </a:extLst>
          </p:cNvPr>
          <p:cNvSpPr/>
          <p:nvPr/>
        </p:nvSpPr>
        <p:spPr bwMode="auto">
          <a:xfrm>
            <a:off x="884238" y="1436688"/>
            <a:ext cx="914400" cy="91440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latin typeface="Arial" charset="0"/>
              <a:ea typeface="SimSun" charset="0"/>
            </a:endParaRPr>
          </a:p>
        </p:txBody>
      </p:sp>
      <p:sp>
        <p:nvSpPr>
          <p:cNvPr id="26" name="Rounded 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FABB4E96-59DB-3341-8418-B9975C185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922338"/>
            <a:ext cx="446088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</a:t>
            </a:r>
            <a:r>
              <a:rPr lang="en-US" altLang="en-US" sz="500" u="sng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27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515E688-3206-7C41-BF7D-3E9FF562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25513"/>
            <a:ext cx="542925" cy="192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TIMBER WINDOWS</a:t>
            </a:r>
          </a:p>
        </p:txBody>
      </p:sp>
      <p:sp>
        <p:nvSpPr>
          <p:cNvPr id="28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4FFC9B68-2FFD-114D-A2F0-F95C454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920750"/>
            <a:ext cx="554037" cy="200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>
                <a:alpha val="89018"/>
              </a:schemeClr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TIMGUARD</a:t>
            </a:r>
          </a:p>
        </p:txBody>
      </p:sp>
      <p:sp>
        <p:nvSpPr>
          <p:cNvPr id="29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BBE3ABC9-2F7C-1346-BC09-2C35A8A9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335" y="923026"/>
            <a:ext cx="583044" cy="20002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WINDOWS</a:t>
            </a:r>
          </a:p>
        </p:txBody>
      </p:sp>
      <p:sp>
        <p:nvSpPr>
          <p:cNvPr id="30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EBFC2488-B642-3C4D-BBC3-A2C0389D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03" y="923026"/>
            <a:ext cx="574433" cy="20002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DOORS</a:t>
            </a:r>
          </a:p>
        </p:txBody>
      </p:sp>
      <p:sp>
        <p:nvSpPr>
          <p:cNvPr id="31" name="Rounded 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F68EC5E9-D682-3D42-BD8A-B7AC128AB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605" y="922069"/>
            <a:ext cx="701724" cy="20002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 err="1"/>
              <a:t>TEXTURA</a:t>
            </a:r>
            <a:endParaRPr lang="en-US" altLang="en-US" sz="5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POWDER COAT</a:t>
            </a:r>
          </a:p>
        </p:txBody>
      </p:sp>
      <p:sp>
        <p:nvSpPr>
          <p:cNvPr id="32" name="Rounded 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9765EC9-C07B-4440-9AEC-A62A85329C31}"/>
              </a:ext>
            </a:extLst>
          </p:cNvPr>
          <p:cNvSpPr/>
          <p:nvPr/>
        </p:nvSpPr>
        <p:spPr bwMode="auto">
          <a:xfrm>
            <a:off x="5525536" y="913356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ENERGY RATINGS</a:t>
            </a:r>
          </a:p>
        </p:txBody>
      </p:sp>
      <p:sp>
        <p:nvSpPr>
          <p:cNvPr id="33" name="Rounded 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CED0FB1A-6C08-B34D-AC40-000FECCAA7FD}"/>
              </a:ext>
            </a:extLst>
          </p:cNvPr>
          <p:cNvSpPr/>
          <p:nvPr/>
        </p:nvSpPr>
        <p:spPr bwMode="auto">
          <a:xfrm>
            <a:off x="1793875" y="925513"/>
            <a:ext cx="565150" cy="1936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TIMBER SPECIES</a:t>
            </a:r>
          </a:p>
        </p:txBody>
      </p:sp>
      <p:sp>
        <p:nvSpPr>
          <p:cNvPr id="44" name="Rounded 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9C5F0114-6987-AF48-9180-A3192498FBF7}"/>
              </a:ext>
            </a:extLst>
          </p:cNvPr>
          <p:cNvSpPr/>
          <p:nvPr/>
        </p:nvSpPr>
        <p:spPr bwMode="auto">
          <a:xfrm>
            <a:off x="3575797" y="918563"/>
            <a:ext cx="587638" cy="20890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ALUMINIUM RANGES</a:t>
            </a:r>
          </a:p>
        </p:txBody>
      </p:sp>
      <p:sp>
        <p:nvSpPr>
          <p:cNvPr id="4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25D4E4BF-67FA-2946-8917-C1AC1C1B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94" y="1151664"/>
            <a:ext cx="727942" cy="2000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100 SERIES </a:t>
            </a:r>
            <a:r>
              <a:rPr lang="en-US" altLang="en-US" sz="400" dirty="0"/>
              <a:t>VALUE RESIDENTIAL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600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400" dirty="0"/>
          </a:p>
        </p:txBody>
      </p:sp>
      <p:sp>
        <p:nvSpPr>
          <p:cNvPr id="48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ABF15663-082E-D04E-AB31-2C8581E5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985" y="1151664"/>
            <a:ext cx="887654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1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200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IMPROVED PERFORMANCE</a:t>
            </a:r>
          </a:p>
        </p:txBody>
      </p:sp>
      <p:sp>
        <p:nvSpPr>
          <p:cNvPr id="49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93D420AE-08BC-4843-B4AB-5CFF6103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088" y="1144032"/>
            <a:ext cx="951145" cy="2000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b="1" dirty="0"/>
              <a:t>300 SERIES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400" dirty="0"/>
              <a:t>HIGH END ARCHITECTURAL</a:t>
            </a:r>
          </a:p>
        </p:txBody>
      </p:sp>
      <p:sp>
        <p:nvSpPr>
          <p:cNvPr id="50" name="Rounded Rectangle 49">
            <a:hlinkClick r:id="rId12" action="ppaction://hlinksldjump"/>
            <a:extLst>
              <a:ext uri="{FF2B5EF4-FFF2-40B4-BE49-F238E27FC236}">
                <a16:creationId xmlns:a16="http://schemas.microsoft.com/office/drawing/2014/main" id="{B402DE2F-75D8-B843-9D3C-57B0296AC710}"/>
              </a:ext>
            </a:extLst>
          </p:cNvPr>
          <p:cNvSpPr/>
          <p:nvPr/>
        </p:nvSpPr>
        <p:spPr bwMode="auto">
          <a:xfrm>
            <a:off x="6085540" y="908903"/>
            <a:ext cx="543544" cy="208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ORDER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latin typeface="Arial" charset="0"/>
                <a:ea typeface="SimSun" charset="0"/>
              </a:rPr>
              <a:t>PROCESS</a:t>
            </a:r>
          </a:p>
        </p:txBody>
      </p:sp>
      <p:sp>
        <p:nvSpPr>
          <p:cNvPr id="19491" name="TextBox 10">
            <a:hlinkClick r:id="rId13" action="ppaction://hlinksldjump"/>
            <a:extLst>
              <a:ext uri="{FF2B5EF4-FFF2-40B4-BE49-F238E27FC236}">
                <a16:creationId xmlns:a16="http://schemas.microsoft.com/office/drawing/2014/main" id="{1F0FC482-27E5-431D-8A36-052FBF40D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760413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🏠</a:t>
            </a:r>
          </a:p>
        </p:txBody>
      </p:sp>
      <p:sp>
        <p:nvSpPr>
          <p:cNvPr id="46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EC2C411F-465C-BF4F-9A0E-C5829E3B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977" y="913356"/>
            <a:ext cx="601376" cy="21580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ALUMINIUM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COLOURS</a:t>
            </a:r>
          </a:p>
        </p:txBody>
      </p:sp>
      <p:pic>
        <p:nvPicPr>
          <p:cNvPr id="19495" name="Picture 1">
            <a:extLst>
              <a:ext uri="{FF2B5EF4-FFF2-40B4-BE49-F238E27FC236}">
                <a16:creationId xmlns:a16="http://schemas.microsoft.com/office/drawing/2014/main" id="{333B0E86-60F0-46AA-A099-5D95E5741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3" y="2986088"/>
            <a:ext cx="21240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6" name="Picture 2">
            <a:extLst>
              <a:ext uri="{FF2B5EF4-FFF2-40B4-BE49-F238E27FC236}">
                <a16:creationId xmlns:a16="http://schemas.microsoft.com/office/drawing/2014/main" id="{7C38B880-341B-4FFE-A5E2-8FC79C33E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125" y="3171825"/>
            <a:ext cx="20320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7" name="Picture 5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4FAB828E-43CA-4FB6-A83D-74A5B4374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5838" y="3076575"/>
            <a:ext cx="223837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>
            <a:hlinkClick r:id="rId17" action="ppaction://hlinksldjump"/>
            <a:extLst>
              <a:ext uri="{FF2B5EF4-FFF2-40B4-BE49-F238E27FC236}">
                <a16:creationId xmlns:a16="http://schemas.microsoft.com/office/drawing/2014/main" id="{8B767040-F054-1A4A-9329-CE19DAF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158875"/>
            <a:ext cx="893763" cy="19208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49263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00" dirty="0"/>
              <a:t>MYTHS ABOUT CHOOSING TIMBER</a:t>
            </a:r>
          </a:p>
        </p:txBody>
      </p:sp>
      <p:sp>
        <p:nvSpPr>
          <p:cNvPr id="23" name="Round Diagonal Corner Rectangle 22">
            <a:extLst>
              <a:ext uri="{FF2B5EF4-FFF2-40B4-BE49-F238E27FC236}">
                <a16:creationId xmlns:a16="http://schemas.microsoft.com/office/drawing/2014/main" id="{8A7824F8-D7E7-304E-89F7-0D7FBB570DB9}"/>
              </a:ext>
            </a:extLst>
          </p:cNvPr>
          <p:cNvSpPr/>
          <p:nvPr/>
        </p:nvSpPr>
        <p:spPr bwMode="auto">
          <a:xfrm>
            <a:off x="195263" y="1827213"/>
            <a:ext cx="2124075" cy="2835275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lumMod val="67000"/>
                  <a:alpha val="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marL="49213" eaLnBrk="1" hangingPunct="1">
              <a:defRPr/>
            </a:pPr>
            <a:r>
              <a:rPr lang="en-US" sz="1400" b="1" u="sng" dirty="0">
                <a:solidFill>
                  <a:schemeClr val="accent2">
                    <a:lumMod val="75000"/>
                  </a:schemeClr>
                </a:solidFill>
                <a:hlinkClick r:id="rId18" action="ppaction://hlinksldjump"/>
              </a:rPr>
              <a:t>The 100 Series </a:t>
            </a:r>
            <a:endParaRPr lang="en-US" sz="14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 marL="220663" indent="-171450" eaLnBrk="1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2060"/>
                </a:solidFill>
              </a:rPr>
              <a:t>Outstanding style and quality </a:t>
            </a:r>
          </a:p>
          <a:p>
            <a:pPr marL="220663" indent="-171450" eaLnBrk="1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2060"/>
                </a:solidFill>
              </a:rPr>
              <a:t>Affordable value for residential housing and low-rise units.</a:t>
            </a:r>
          </a:p>
          <a:p>
            <a:pPr marL="220663" indent="-171450" eaLnBrk="1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2060"/>
                </a:solidFill>
              </a:rPr>
              <a:t>Can also have a place in architectural and custom design homes </a:t>
            </a:r>
          </a:p>
        </p:txBody>
      </p:sp>
      <p:sp>
        <p:nvSpPr>
          <p:cNvPr id="24" name="Round Diagonal Corner Rectangle 23">
            <a:extLst>
              <a:ext uri="{FF2B5EF4-FFF2-40B4-BE49-F238E27FC236}">
                <a16:creationId xmlns:a16="http://schemas.microsoft.com/office/drawing/2014/main" id="{29AF8673-3C24-EE46-814B-0001F7672720}"/>
              </a:ext>
            </a:extLst>
          </p:cNvPr>
          <p:cNvSpPr/>
          <p:nvPr/>
        </p:nvSpPr>
        <p:spPr bwMode="auto">
          <a:xfrm>
            <a:off x="2428875" y="1819275"/>
            <a:ext cx="2236788" cy="2874963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lumMod val="67000"/>
                  <a:alpha val="18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marL="7938" eaLnBrk="1" hangingPunct="1">
              <a:tabLst>
                <a:tab pos="1812925" algn="l"/>
              </a:tabLst>
              <a:defRPr/>
            </a:pPr>
            <a:r>
              <a:rPr lang="en-US" sz="1400" b="1" u="sng" dirty="0">
                <a:solidFill>
                  <a:schemeClr val="accent2">
                    <a:lumMod val="75000"/>
                  </a:schemeClr>
                </a:solidFill>
                <a:hlinkClick r:id="rId18" action="ppaction://hlinksldjump"/>
              </a:rPr>
              <a:t>The 200 Series </a:t>
            </a:r>
            <a:endParaRPr lang="en-US" sz="14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 marL="179388" indent="-171450" eaLnBrk="1" hangingPunct="1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812925" algn="l"/>
              </a:tabLst>
              <a:defRPr/>
            </a:pPr>
            <a:r>
              <a:rPr lang="en-US" sz="1050" b="1" dirty="0">
                <a:solidFill>
                  <a:srgbClr val="002060"/>
                </a:solidFill>
              </a:rPr>
              <a:t>Designer range</a:t>
            </a:r>
          </a:p>
          <a:p>
            <a:pPr marL="179388" indent="-171450" eaLnBrk="1" hangingPunct="1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812925" algn="l"/>
              </a:tabLst>
              <a:defRPr/>
            </a:pPr>
            <a:r>
              <a:rPr lang="en-US" sz="1050" b="1" dirty="0">
                <a:solidFill>
                  <a:srgbClr val="002060"/>
                </a:solidFill>
              </a:rPr>
              <a:t>Performance and aesthetic appeal</a:t>
            </a:r>
          </a:p>
          <a:p>
            <a:pPr marL="179388" indent="-171450" eaLnBrk="1" hangingPunct="1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812925" algn="l"/>
              </a:tabLst>
              <a:defRPr/>
            </a:pPr>
            <a:r>
              <a:rPr lang="en-US" sz="1050" b="1" dirty="0">
                <a:solidFill>
                  <a:srgbClr val="002060"/>
                </a:solidFill>
              </a:rPr>
              <a:t>Stylish and versatile.</a:t>
            </a:r>
          </a:p>
          <a:p>
            <a:pPr marL="179388" indent="-171450" eaLnBrk="1" hangingPunct="1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812925" algn="l"/>
              </a:tabLst>
              <a:defRPr/>
            </a:pPr>
            <a:r>
              <a:rPr lang="en-US" sz="1050" b="1" dirty="0">
                <a:solidFill>
                  <a:srgbClr val="002060"/>
                </a:solidFill>
              </a:rPr>
              <a:t>Provides a variety of glazing options to ensure comfort, energy efficiency and performance </a:t>
            </a:r>
          </a:p>
          <a:p>
            <a:pPr marL="179388" indent="-171450" eaLnBrk="1" hangingPunct="1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812925" algn="l"/>
              </a:tabLst>
              <a:defRPr/>
            </a:pPr>
            <a:r>
              <a:rPr lang="en-US" sz="1050" b="1" dirty="0">
                <a:solidFill>
                  <a:srgbClr val="002060"/>
                </a:solidFill>
              </a:rPr>
              <a:t>Impressive semi architectural look at affordable price</a:t>
            </a:r>
          </a:p>
          <a:p>
            <a:pPr marL="7938" eaLnBrk="1" hangingPunct="1">
              <a:defRPr/>
            </a:pPr>
            <a:endParaRPr lang="en-US" sz="1200" b="1" dirty="0">
              <a:solidFill>
                <a:srgbClr val="886A4A"/>
              </a:solidFill>
            </a:endParaRPr>
          </a:p>
        </p:txBody>
      </p:sp>
      <p:sp>
        <p:nvSpPr>
          <p:cNvPr id="25" name="Round Diagonal Corner Rectangle 24">
            <a:extLst>
              <a:ext uri="{FF2B5EF4-FFF2-40B4-BE49-F238E27FC236}">
                <a16:creationId xmlns:a16="http://schemas.microsoft.com/office/drawing/2014/main" id="{C1F50E2E-BA19-4B4D-A6E3-D5B13E092B1A}"/>
              </a:ext>
            </a:extLst>
          </p:cNvPr>
          <p:cNvSpPr/>
          <p:nvPr/>
        </p:nvSpPr>
        <p:spPr bwMode="auto">
          <a:xfrm>
            <a:off x="4803775" y="1739900"/>
            <a:ext cx="2271713" cy="2876550"/>
          </a:xfrm>
          <a:prstGeom prst="round2DiagRect">
            <a:avLst/>
          </a:prstGeom>
          <a:gradFill>
            <a:gsLst>
              <a:gs pos="0">
                <a:schemeClr val="accent3">
                  <a:lumMod val="67000"/>
                  <a:alpha val="14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marL="7938" eaLnBrk="1" hangingPunct="1">
              <a:defRPr/>
            </a:pPr>
            <a:r>
              <a:rPr lang="en-US" sz="1400" b="1" u="sng" dirty="0">
                <a:solidFill>
                  <a:schemeClr val="accent2">
                    <a:lumMod val="75000"/>
                  </a:schemeClr>
                </a:solidFill>
                <a:hlinkClick r:id="rId18" action="ppaction://hlinksldjump"/>
              </a:rPr>
              <a:t>The 300 Series </a:t>
            </a:r>
            <a:endParaRPr lang="en-US" sz="14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 marL="180975" indent="-173038" eaLnBrk="1" hangingPunct="1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863725" algn="l"/>
              </a:tabLst>
              <a:defRPr/>
            </a:pPr>
            <a:r>
              <a:rPr lang="en-US" sz="1100" b="1" dirty="0">
                <a:solidFill>
                  <a:srgbClr val="002060"/>
                </a:solidFill>
              </a:rPr>
              <a:t>A premium range </a:t>
            </a:r>
          </a:p>
          <a:p>
            <a:pPr marL="180975" indent="-173038" eaLnBrk="1" hangingPunct="1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863725" algn="l"/>
              </a:tabLst>
              <a:defRPr/>
            </a:pPr>
            <a:r>
              <a:rPr lang="en-US" sz="1100" b="1" dirty="0">
                <a:solidFill>
                  <a:srgbClr val="002060"/>
                </a:solidFill>
              </a:rPr>
              <a:t>Sophisticated architectural design</a:t>
            </a:r>
          </a:p>
          <a:p>
            <a:pPr marL="180975" indent="-173038" eaLnBrk="1" hangingPunct="1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863725" algn="l"/>
              </a:tabLst>
              <a:defRPr/>
            </a:pPr>
            <a:r>
              <a:rPr lang="en-US" sz="1100" b="1" dirty="0">
                <a:solidFill>
                  <a:srgbClr val="002060"/>
                </a:solidFill>
              </a:rPr>
              <a:t>Superior quality, functionality, style and value.  </a:t>
            </a:r>
          </a:p>
          <a:p>
            <a:pPr marL="180975" indent="-173038" eaLnBrk="1" hangingPunct="1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863725" algn="l"/>
              </a:tabLst>
              <a:defRPr/>
            </a:pPr>
            <a:r>
              <a:rPr lang="en-US" sz="1100" b="1" dirty="0">
                <a:solidFill>
                  <a:srgbClr val="002060"/>
                </a:solidFill>
              </a:rPr>
              <a:t>Designed for specialized residential projects where aesthetics, size, strength and performance are priorities</a:t>
            </a:r>
          </a:p>
        </p:txBody>
      </p:sp>
      <p:sp>
        <p:nvSpPr>
          <p:cNvPr id="37" name="Teardrop 36">
            <a:extLst>
              <a:ext uri="{FF2B5EF4-FFF2-40B4-BE49-F238E27FC236}">
                <a16:creationId xmlns:a16="http://schemas.microsoft.com/office/drawing/2014/main" id="{0B0D31DF-7B9B-604F-B20D-A89B2B138B6A}"/>
              </a:ext>
            </a:extLst>
          </p:cNvPr>
          <p:cNvSpPr/>
          <p:nvPr/>
        </p:nvSpPr>
        <p:spPr bwMode="auto">
          <a:xfrm rot="20927213">
            <a:off x="136525" y="1479550"/>
            <a:ext cx="1457325" cy="422275"/>
          </a:xfrm>
          <a:prstGeom prst="teardrop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0" scaled="1"/>
            <a:tileRect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100" b="1" dirty="0">
                <a:solidFill>
                  <a:srgbClr val="002060"/>
                </a:solidFill>
                <a:latin typeface="Arial" charset="0"/>
                <a:ea typeface="SimSun" charset="0"/>
              </a:rPr>
              <a:t>Value Residential</a:t>
            </a:r>
          </a:p>
        </p:txBody>
      </p:sp>
      <p:sp>
        <p:nvSpPr>
          <p:cNvPr id="38" name="Teardrop 37">
            <a:extLst>
              <a:ext uri="{FF2B5EF4-FFF2-40B4-BE49-F238E27FC236}">
                <a16:creationId xmlns:a16="http://schemas.microsoft.com/office/drawing/2014/main" id="{CBC94964-86E0-964A-896A-D18B03B3EE9D}"/>
              </a:ext>
            </a:extLst>
          </p:cNvPr>
          <p:cNvSpPr/>
          <p:nvPr/>
        </p:nvSpPr>
        <p:spPr bwMode="auto">
          <a:xfrm rot="20927213">
            <a:off x="2360613" y="1528763"/>
            <a:ext cx="1531937" cy="439737"/>
          </a:xfrm>
          <a:prstGeom prst="teardrop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0" scaled="1"/>
            <a:tileRect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100" b="1" dirty="0">
                <a:solidFill>
                  <a:srgbClr val="002060"/>
                </a:solidFill>
                <a:latin typeface="Arial" charset="0"/>
                <a:ea typeface="SimSun" charset="0"/>
              </a:rPr>
              <a:t>Improved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100" b="1" dirty="0">
                <a:solidFill>
                  <a:srgbClr val="002060"/>
                </a:solidFill>
                <a:latin typeface="Arial" charset="0"/>
                <a:ea typeface="SimSun" charset="0"/>
              </a:rPr>
              <a:t>Performance</a:t>
            </a:r>
          </a:p>
        </p:txBody>
      </p:sp>
      <p:sp>
        <p:nvSpPr>
          <p:cNvPr id="39" name="Teardrop 38">
            <a:extLst>
              <a:ext uri="{FF2B5EF4-FFF2-40B4-BE49-F238E27FC236}">
                <a16:creationId xmlns:a16="http://schemas.microsoft.com/office/drawing/2014/main" id="{CED7BB84-B142-0041-A4EF-8E50BAB5BB93}"/>
              </a:ext>
            </a:extLst>
          </p:cNvPr>
          <p:cNvSpPr/>
          <p:nvPr/>
        </p:nvSpPr>
        <p:spPr bwMode="auto">
          <a:xfrm rot="20927213">
            <a:off x="4484688" y="1443038"/>
            <a:ext cx="1493837" cy="439737"/>
          </a:xfrm>
          <a:prstGeom prst="teardrop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0" scaled="1"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100" b="1" dirty="0">
                <a:solidFill>
                  <a:srgbClr val="002060"/>
                </a:solidFill>
                <a:latin typeface="Arial" charset="0"/>
                <a:ea typeface="SimSun" charset="0"/>
              </a:rPr>
              <a:t>High End</a:t>
            </a:r>
          </a:p>
          <a:p>
            <a:pPr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100" b="1" dirty="0">
                <a:solidFill>
                  <a:srgbClr val="002060"/>
                </a:solidFill>
                <a:latin typeface="Arial" charset="0"/>
                <a:ea typeface="SimSun" charset="0"/>
              </a:rPr>
              <a:t>Architectural</a:t>
            </a:r>
          </a:p>
        </p:txBody>
      </p:sp>
      <p:sp>
        <p:nvSpPr>
          <p:cNvPr id="34" name="Rounded Rectangle 33">
            <a:hlinkClick r:id="rId18" action="ppaction://hlinksldjump"/>
            <a:extLst>
              <a:ext uri="{FF2B5EF4-FFF2-40B4-BE49-F238E27FC236}">
                <a16:creationId xmlns:a16="http://schemas.microsoft.com/office/drawing/2014/main" id="{F9983755-C9E0-4345-A8D7-5E1678EA7314}"/>
              </a:ext>
            </a:extLst>
          </p:cNvPr>
          <p:cNvSpPr/>
          <p:nvPr/>
        </p:nvSpPr>
        <p:spPr bwMode="auto">
          <a:xfrm>
            <a:off x="240906" y="4872371"/>
            <a:ext cx="1764779" cy="362004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/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171450" indent="-171450" defTabSz="449263" eaLnBrk="1">
              <a:lnSpc>
                <a:spcPct val="93000"/>
              </a:lnSpc>
              <a:buClr>
                <a:schemeClr val="bg1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900" dirty="0">
                <a:solidFill>
                  <a:schemeClr val="bg1"/>
                </a:solidFill>
              </a:rPr>
              <a:t>Products available in the </a:t>
            </a:r>
            <a:r>
              <a:rPr lang="en-US" sz="900" b="1" dirty="0">
                <a:solidFill>
                  <a:schemeClr val="bg1"/>
                </a:solidFill>
              </a:rPr>
              <a:t>100 Series Range</a:t>
            </a:r>
          </a:p>
        </p:txBody>
      </p:sp>
      <p:sp>
        <p:nvSpPr>
          <p:cNvPr id="35" name="Rounded Rectangle 34">
            <a:hlinkClick r:id="rId18" action="ppaction://hlinksldjump"/>
            <a:extLst>
              <a:ext uri="{FF2B5EF4-FFF2-40B4-BE49-F238E27FC236}">
                <a16:creationId xmlns:a16="http://schemas.microsoft.com/office/drawing/2014/main" id="{36017611-0114-174F-80A7-0FD5132BD1BB}"/>
              </a:ext>
            </a:extLst>
          </p:cNvPr>
          <p:cNvSpPr/>
          <p:nvPr/>
        </p:nvSpPr>
        <p:spPr bwMode="auto">
          <a:xfrm>
            <a:off x="2046548" y="4874498"/>
            <a:ext cx="1764779" cy="362004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/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171450" indent="-171450" defTabSz="449263" eaLnBrk="1">
              <a:lnSpc>
                <a:spcPct val="93000"/>
              </a:lnSpc>
              <a:buClr>
                <a:schemeClr val="bg1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900" dirty="0">
                <a:solidFill>
                  <a:schemeClr val="bg1"/>
                </a:solidFill>
              </a:rPr>
              <a:t>Products available in the </a:t>
            </a:r>
            <a:r>
              <a:rPr lang="en-US" sz="900" b="1" dirty="0">
                <a:solidFill>
                  <a:schemeClr val="bg1"/>
                </a:solidFill>
              </a:rPr>
              <a:t>200 Series Range</a:t>
            </a:r>
          </a:p>
        </p:txBody>
      </p:sp>
      <p:sp>
        <p:nvSpPr>
          <p:cNvPr id="36" name="Rounded Rectangle 35">
            <a:hlinkClick r:id="rId18" action="ppaction://hlinksldjump"/>
            <a:extLst>
              <a:ext uri="{FF2B5EF4-FFF2-40B4-BE49-F238E27FC236}">
                <a16:creationId xmlns:a16="http://schemas.microsoft.com/office/drawing/2014/main" id="{472E6F07-E721-BD47-AE35-230EA769C539}"/>
              </a:ext>
            </a:extLst>
          </p:cNvPr>
          <p:cNvSpPr/>
          <p:nvPr/>
        </p:nvSpPr>
        <p:spPr bwMode="auto">
          <a:xfrm>
            <a:off x="3852190" y="4872371"/>
            <a:ext cx="1764779" cy="362004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/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171450" indent="-171450" defTabSz="449263" eaLnBrk="1">
              <a:lnSpc>
                <a:spcPct val="93000"/>
              </a:lnSpc>
              <a:buClr>
                <a:schemeClr val="bg1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900" dirty="0">
                <a:solidFill>
                  <a:schemeClr val="bg1"/>
                </a:solidFill>
              </a:rPr>
              <a:t>Products available in the </a:t>
            </a:r>
            <a:r>
              <a:rPr lang="en-US" sz="900" b="1" dirty="0">
                <a:solidFill>
                  <a:schemeClr val="bg1"/>
                </a:solidFill>
              </a:rPr>
              <a:t>300 Series Range</a:t>
            </a:r>
          </a:p>
        </p:txBody>
      </p:sp>
      <p:sp>
        <p:nvSpPr>
          <p:cNvPr id="40" name="Rounded Rectangle 39">
            <a:hlinkClick r:id="rId19" action="ppaction://hlinksldjump"/>
            <a:extLst>
              <a:ext uri="{FF2B5EF4-FFF2-40B4-BE49-F238E27FC236}">
                <a16:creationId xmlns:a16="http://schemas.microsoft.com/office/drawing/2014/main" id="{DD634054-A431-B147-A63D-4345D58BF167}"/>
              </a:ext>
            </a:extLst>
          </p:cNvPr>
          <p:cNvSpPr/>
          <p:nvPr/>
        </p:nvSpPr>
        <p:spPr bwMode="auto">
          <a:xfrm>
            <a:off x="6096290" y="1156462"/>
            <a:ext cx="878929" cy="187597"/>
          </a:xfrm>
          <a:prstGeom prst="roundRect">
            <a:avLst/>
          </a:prstGeom>
          <a:gradFill flip="none" rotWithShape="1">
            <a:gsLst>
              <a:gs pos="3000">
                <a:srgbClr val="002060"/>
              </a:gs>
              <a:gs pos="9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anchor="ctr"/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500" dirty="0">
                <a:solidFill>
                  <a:schemeClr val="bg1"/>
                </a:solidFill>
                <a:latin typeface="Arial" charset="0"/>
                <a:ea typeface="SimSun" charset="0"/>
              </a:rPr>
              <a:t>TECHNICAL SUPPORT</a:t>
            </a:r>
          </a:p>
        </p:txBody>
      </p:sp>
      <p:pic>
        <p:nvPicPr>
          <p:cNvPr id="19517" name="Picture 62" descr="CWindow%20&amp;%20Doors%20Logo%20CMYK">
            <a:extLst>
              <a:ext uri="{FF2B5EF4-FFF2-40B4-BE49-F238E27FC236}">
                <a16:creationId xmlns:a16="http://schemas.microsoft.com/office/drawing/2014/main" id="{30D5A4F1-BD16-4FED-AE96-4FE0D25A5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20304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8" name="Picture 62" descr="CWindow%20&amp;%20Doors%20Logo%20CMYK">
            <a:extLst>
              <a:ext uri="{FF2B5EF4-FFF2-40B4-BE49-F238E27FC236}">
                <a16:creationId xmlns:a16="http://schemas.microsoft.com/office/drawing/2014/main" id="{4E4D1483-B294-4832-8BB8-1E3669D93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8813" y="4748213"/>
            <a:ext cx="1362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B40B67F6AF4B4E9E5CE51EA498D88D" ma:contentTypeVersion="10" ma:contentTypeDescription="Create a new document." ma:contentTypeScope="" ma:versionID="16c95090abd67bd9110fa5054b4fbe58">
  <xsd:schema xmlns:xsd="http://www.w3.org/2001/XMLSchema" xmlns:xs="http://www.w3.org/2001/XMLSchema" xmlns:p="http://schemas.microsoft.com/office/2006/metadata/properties" xmlns:ns2="c1b1d8e0-4e77-4b5e-b27b-d844bfcc4801" xmlns:ns3="71259f3f-2b35-402a-8308-5639a49ddd7c" targetNamespace="http://schemas.microsoft.com/office/2006/metadata/properties" ma:root="true" ma:fieldsID="024ff898c30bb442cdca31de3e8e545c" ns2:_="" ns3:_="">
    <xsd:import namespace="c1b1d8e0-4e77-4b5e-b27b-d844bfcc4801"/>
    <xsd:import namespace="71259f3f-2b35-402a-8308-5639a49ddd7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b1d8e0-4e77-4b5e-b27b-d844bfcc480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59f3f-2b35-402a-8308-5639a49ddd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90AC2C-FB6E-418D-BBC2-3169F8FC6E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7675378-4116-4E35-9800-41E2D0E7A3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F44496-4592-49DB-9D87-A10645F2B3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b1d8e0-4e77-4b5e-b27b-d844bfcc4801"/>
    <ds:schemaRef ds:uri="71259f3f-2b35-402a-8308-5639a49ddd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66696</TotalTime>
  <Words>2827</Words>
  <Application>Microsoft Office PowerPoint</Application>
  <PresentationFormat>Custom</PresentationFormat>
  <Paragraphs>1330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Frutiger LT Std 45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Timber Windows and Doors</dc:title>
  <dc:creator>Brett Crowther</dc:creator>
  <cp:lastModifiedBy>Carlie Rae</cp:lastModifiedBy>
  <cp:revision>365</cp:revision>
  <cp:lastPrinted>2019-08-22T04:46:10Z</cp:lastPrinted>
  <dcterms:created xsi:type="dcterms:W3CDTF">1601-01-01T00:00:00Z</dcterms:created>
  <dcterms:modified xsi:type="dcterms:W3CDTF">2019-09-25T04:35:13Z</dcterms:modified>
</cp:coreProperties>
</file>